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313" r:id="rId2"/>
    <p:sldId id="320" r:id="rId3"/>
    <p:sldId id="312" r:id="rId4"/>
    <p:sldId id="306" r:id="rId5"/>
    <p:sldId id="321" r:id="rId6"/>
    <p:sldId id="267" r:id="rId7"/>
    <p:sldId id="268" r:id="rId8"/>
    <p:sldId id="280" r:id="rId9"/>
    <p:sldId id="322" r:id="rId10"/>
    <p:sldId id="319" r:id="rId11"/>
    <p:sldId id="308" r:id="rId12"/>
    <p:sldId id="307" r:id="rId13"/>
    <p:sldId id="324" r:id="rId14"/>
    <p:sldId id="309" r:id="rId15"/>
    <p:sldId id="315" r:id="rId16"/>
    <p:sldId id="325" r:id="rId17"/>
    <p:sldId id="323" r:id="rId18"/>
    <p:sldId id="310" r:id="rId19"/>
    <p:sldId id="311" r:id="rId20"/>
    <p:sldId id="305" r:id="rId21"/>
    <p:sldId id="333" r:id="rId22"/>
    <p:sldId id="314" r:id="rId23"/>
    <p:sldId id="334" r:id="rId24"/>
    <p:sldId id="335" r:id="rId25"/>
    <p:sldId id="317" r:id="rId26"/>
    <p:sldId id="318" r:id="rId27"/>
    <p:sldId id="326" r:id="rId28"/>
    <p:sldId id="327" r:id="rId29"/>
    <p:sldId id="328" r:id="rId30"/>
    <p:sldId id="330" r:id="rId31"/>
    <p:sldId id="329" r:id="rId32"/>
    <p:sldId id="331" r:id="rId33"/>
    <p:sldId id="332"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CCFF"/>
    <a:srgbClr val="FF66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853C5-B4BD-46E7-ADE4-D5F9B85D259A}" type="datetimeFigureOut">
              <a:rPr lang="en-US" smtClean="0"/>
              <a:t>3/28/2022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96E14-BFAD-4FCB-9263-9E7D563CF980}" type="slidenum">
              <a:rPr lang="en-US" smtClean="0"/>
              <a:t>‹#›</a:t>
            </a:fld>
            <a:endParaRPr lang="en-US" dirty="0"/>
          </a:p>
        </p:txBody>
      </p:sp>
    </p:spTree>
    <p:extLst>
      <p:ext uri="{BB962C8B-B14F-4D97-AF65-F5344CB8AC3E}">
        <p14:creationId xmlns:p14="http://schemas.microsoft.com/office/powerpoint/2010/main" val="215410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fld id="{C1BB6C7D-1863-4048-A411-44EFFFCB54C7}" type="slidenum">
              <a:rPr lang="en-US" altLang="en-US" sz="1200"/>
              <a:pPr/>
              <a:t>23</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fld id="{7C906D91-D2D5-476A-92F6-46BF99F73E7B}" type="slidenum">
              <a:rPr lang="en-US" altLang="en-US" sz="1200"/>
              <a:pPr/>
              <a:t>25</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fld id="{7B623736-3877-4FA0-929F-535EBEE52816}" type="slidenum">
              <a:rPr lang="en-US" altLang="en-US" sz="1200"/>
              <a:pPr/>
              <a:t>26</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5A0259E-1FE1-4C27-BA55-F3CE7CE8C35B}" type="slidenum">
              <a:rPr lang="en-US" altLang="en-US"/>
              <a:pPr/>
              <a:t>‹#›</a:t>
            </a:fld>
            <a:endParaRPr lang="en-US" altLang="en-US" dirty="0"/>
          </a:p>
        </p:txBody>
      </p:sp>
    </p:spTree>
    <p:extLst>
      <p:ext uri="{BB962C8B-B14F-4D97-AF65-F5344CB8AC3E}">
        <p14:creationId xmlns:p14="http://schemas.microsoft.com/office/powerpoint/2010/main" val="49112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C184BBAA-D5F0-4485-AB1C-0D552296E3A3}" type="slidenum">
              <a:rPr lang="en-US" altLang="en-US"/>
              <a:pPr/>
              <a:t>‹#›</a:t>
            </a:fld>
            <a:endParaRPr lang="en-US" altLang="en-US" dirty="0"/>
          </a:p>
        </p:txBody>
      </p:sp>
    </p:spTree>
    <p:extLst>
      <p:ext uri="{BB962C8B-B14F-4D97-AF65-F5344CB8AC3E}">
        <p14:creationId xmlns:p14="http://schemas.microsoft.com/office/powerpoint/2010/main" val="3042653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E1415752-3C94-4C88-9A3B-6BC3536792EB}" type="slidenum">
              <a:rPr lang="en-US" altLang="en-US"/>
              <a:pPr/>
              <a:t>‹#›</a:t>
            </a:fld>
            <a:endParaRPr lang="en-US" altLang="en-US" dirty="0"/>
          </a:p>
        </p:txBody>
      </p:sp>
    </p:spTree>
    <p:extLst>
      <p:ext uri="{BB962C8B-B14F-4D97-AF65-F5344CB8AC3E}">
        <p14:creationId xmlns:p14="http://schemas.microsoft.com/office/powerpoint/2010/main" val="376780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84A9741-2D63-4B52-B42A-83BE65D34521}" type="slidenum">
              <a:rPr lang="en-US" altLang="en-US"/>
              <a:pPr/>
              <a:t>‹#›</a:t>
            </a:fld>
            <a:endParaRPr lang="en-US" altLang="en-US" dirty="0"/>
          </a:p>
        </p:txBody>
      </p:sp>
    </p:spTree>
    <p:extLst>
      <p:ext uri="{BB962C8B-B14F-4D97-AF65-F5344CB8AC3E}">
        <p14:creationId xmlns:p14="http://schemas.microsoft.com/office/powerpoint/2010/main" val="93262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D1674C7-BE93-4460-82E9-A4E4336A7AD7}" type="slidenum">
              <a:rPr lang="en-US" altLang="en-US"/>
              <a:pPr/>
              <a:t>‹#›</a:t>
            </a:fld>
            <a:endParaRPr lang="en-US" altLang="en-US" dirty="0"/>
          </a:p>
        </p:txBody>
      </p:sp>
    </p:spTree>
    <p:extLst>
      <p:ext uri="{BB962C8B-B14F-4D97-AF65-F5344CB8AC3E}">
        <p14:creationId xmlns:p14="http://schemas.microsoft.com/office/powerpoint/2010/main" val="365244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B5B59919-247E-45BB-A40C-8E62E81B82FC}" type="slidenum">
              <a:rPr lang="en-US" altLang="en-US"/>
              <a:pPr/>
              <a:t>‹#›</a:t>
            </a:fld>
            <a:endParaRPr lang="en-US" altLang="en-US" dirty="0"/>
          </a:p>
        </p:txBody>
      </p:sp>
    </p:spTree>
    <p:extLst>
      <p:ext uri="{BB962C8B-B14F-4D97-AF65-F5344CB8AC3E}">
        <p14:creationId xmlns:p14="http://schemas.microsoft.com/office/powerpoint/2010/main" val="849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81200A96-92AB-413C-940E-97D243E968F1}" type="slidenum">
              <a:rPr lang="en-US" altLang="en-US"/>
              <a:pPr/>
              <a:t>‹#›</a:t>
            </a:fld>
            <a:endParaRPr lang="en-US" altLang="en-US" dirty="0"/>
          </a:p>
        </p:txBody>
      </p:sp>
    </p:spTree>
    <p:extLst>
      <p:ext uri="{BB962C8B-B14F-4D97-AF65-F5344CB8AC3E}">
        <p14:creationId xmlns:p14="http://schemas.microsoft.com/office/powerpoint/2010/main" val="51986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5A462FA1-493E-4C29-85AE-F862F21CA590}" type="slidenum">
              <a:rPr lang="en-US" altLang="en-US"/>
              <a:pPr/>
              <a:t>‹#›</a:t>
            </a:fld>
            <a:endParaRPr lang="en-US" altLang="en-US" dirty="0"/>
          </a:p>
        </p:txBody>
      </p:sp>
    </p:spTree>
    <p:extLst>
      <p:ext uri="{BB962C8B-B14F-4D97-AF65-F5344CB8AC3E}">
        <p14:creationId xmlns:p14="http://schemas.microsoft.com/office/powerpoint/2010/main" val="2414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7DD308C-5E3B-4D90-99BE-F198D8919F86}" type="slidenum">
              <a:rPr lang="en-US" altLang="en-US"/>
              <a:pPr/>
              <a:t>‹#›</a:t>
            </a:fld>
            <a:endParaRPr lang="en-US" altLang="en-US" dirty="0"/>
          </a:p>
        </p:txBody>
      </p:sp>
    </p:spTree>
    <p:extLst>
      <p:ext uri="{BB962C8B-B14F-4D97-AF65-F5344CB8AC3E}">
        <p14:creationId xmlns:p14="http://schemas.microsoft.com/office/powerpoint/2010/main" val="293759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B3118060-B6CC-4AB2-9604-1252E6DF3A2C}" type="slidenum">
              <a:rPr lang="en-US" altLang="en-US"/>
              <a:pPr/>
              <a:t>‹#›</a:t>
            </a:fld>
            <a:endParaRPr lang="en-US" altLang="en-US" dirty="0"/>
          </a:p>
        </p:txBody>
      </p:sp>
    </p:spTree>
    <p:extLst>
      <p:ext uri="{BB962C8B-B14F-4D97-AF65-F5344CB8AC3E}">
        <p14:creationId xmlns:p14="http://schemas.microsoft.com/office/powerpoint/2010/main" val="33692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5B29826-01E4-4DBA-896C-68D4EEC1A198}" type="slidenum">
              <a:rPr lang="en-US" altLang="en-US"/>
              <a:pPr/>
              <a:t>‹#›</a:t>
            </a:fld>
            <a:endParaRPr lang="en-US" altLang="en-US" dirty="0"/>
          </a:p>
        </p:txBody>
      </p:sp>
    </p:spTree>
    <p:extLst>
      <p:ext uri="{BB962C8B-B14F-4D97-AF65-F5344CB8AC3E}">
        <p14:creationId xmlns:p14="http://schemas.microsoft.com/office/powerpoint/2010/main" val="12839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CC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4C6503-E681-44B0-A471-59DA93D8FB4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5366726" cy="584775"/>
          </a:xfrm>
          <a:prstGeom prst="rect">
            <a:avLst/>
          </a:prstGeom>
          <a:noFill/>
        </p:spPr>
        <p:txBody>
          <a:bodyPr wrap="none" rtlCol="0">
            <a:spAutoFit/>
          </a:bodyPr>
          <a:lstStyle/>
          <a:p>
            <a:r>
              <a:rPr lang="en-US" sz="3200" dirty="0" smtClean="0"/>
              <a:t>Athens EPMA Workshop, 2022</a:t>
            </a:r>
            <a:endParaRPr lang="en-US" sz="3200" dirty="0"/>
          </a:p>
        </p:txBody>
      </p:sp>
      <p:sp>
        <p:nvSpPr>
          <p:cNvPr id="3" name="TextBox 2"/>
          <p:cNvSpPr txBox="1"/>
          <p:nvPr/>
        </p:nvSpPr>
        <p:spPr>
          <a:xfrm>
            <a:off x="5562600" y="5105400"/>
            <a:ext cx="3352800" cy="1200329"/>
          </a:xfrm>
          <a:prstGeom prst="rect">
            <a:avLst/>
          </a:prstGeom>
          <a:noFill/>
        </p:spPr>
        <p:txBody>
          <a:bodyPr wrap="square" rtlCol="0">
            <a:spAutoFit/>
          </a:bodyPr>
          <a:lstStyle/>
          <a:p>
            <a:r>
              <a:rPr lang="en-US" dirty="0" smtClean="0"/>
              <a:t>John Donovan</a:t>
            </a:r>
          </a:p>
          <a:p>
            <a:r>
              <a:rPr lang="en-US" dirty="0" smtClean="0"/>
              <a:t>University Of Oregon</a:t>
            </a:r>
          </a:p>
          <a:p>
            <a:r>
              <a:rPr lang="en-US" dirty="0" smtClean="0"/>
              <a:t>CAMCOR</a:t>
            </a:r>
            <a:endParaRPr lang="en-US" dirty="0"/>
          </a:p>
        </p:txBody>
      </p:sp>
      <p:sp>
        <p:nvSpPr>
          <p:cNvPr id="4" name="TextBox 3"/>
          <p:cNvSpPr txBox="1"/>
          <p:nvPr/>
        </p:nvSpPr>
        <p:spPr>
          <a:xfrm>
            <a:off x="549612" y="914400"/>
            <a:ext cx="8038368" cy="1323439"/>
          </a:xfrm>
          <a:prstGeom prst="rect">
            <a:avLst/>
          </a:prstGeom>
          <a:noFill/>
        </p:spPr>
        <p:txBody>
          <a:bodyPr wrap="square" rtlCol="0">
            <a:spAutoFit/>
          </a:bodyPr>
          <a:lstStyle/>
          <a:p>
            <a:pPr algn="ctr"/>
            <a:r>
              <a:rPr lang="en-US" sz="4000" dirty="0" smtClean="0"/>
              <a:t>Quantitative Analysis of Light (low emission energy) Elements</a:t>
            </a:r>
            <a:endParaRPr lang="en-US" sz="4000" dirty="0"/>
          </a:p>
        </p:txBody>
      </p:sp>
      <p:sp>
        <p:nvSpPr>
          <p:cNvPr id="6" name="TextBox 5"/>
          <p:cNvSpPr txBox="1"/>
          <p:nvPr/>
        </p:nvSpPr>
        <p:spPr>
          <a:xfrm>
            <a:off x="6629400" y="6392234"/>
            <a:ext cx="2427268" cy="307777"/>
          </a:xfrm>
          <a:prstGeom prst="rect">
            <a:avLst/>
          </a:prstGeom>
          <a:noFill/>
        </p:spPr>
        <p:txBody>
          <a:bodyPr wrap="none" rtlCol="0">
            <a:spAutoFit/>
          </a:bodyPr>
          <a:lstStyle/>
          <a:p>
            <a:r>
              <a:rPr lang="en-US" sz="1400" dirty="0" smtClean="0"/>
              <a:t>Modified from Fournelle, 2006</a:t>
            </a:r>
            <a:endParaRPr lang="en-US" sz="1400" dirty="0"/>
          </a:p>
        </p:txBody>
      </p:sp>
      <p:sp>
        <p:nvSpPr>
          <p:cNvPr id="9" name="TextBox 8"/>
          <p:cNvSpPr txBox="1"/>
          <p:nvPr/>
        </p:nvSpPr>
        <p:spPr>
          <a:xfrm>
            <a:off x="94373" y="5131167"/>
            <a:ext cx="5256567" cy="830997"/>
          </a:xfrm>
          <a:prstGeom prst="rect">
            <a:avLst/>
          </a:prstGeom>
          <a:noFill/>
        </p:spPr>
        <p:txBody>
          <a:bodyPr wrap="none" rtlCol="0">
            <a:spAutoFit/>
          </a:bodyPr>
          <a:lstStyle/>
          <a:p>
            <a:r>
              <a:rPr lang="en-US" dirty="0" smtClean="0"/>
              <a:t>EPMA User Form:</a:t>
            </a:r>
          </a:p>
          <a:p>
            <a:r>
              <a:rPr lang="en-US" dirty="0"/>
              <a:t>https://probesoftware.com/smf/index.php</a:t>
            </a:r>
          </a:p>
        </p:txBody>
      </p:sp>
      <p:grpSp>
        <p:nvGrpSpPr>
          <p:cNvPr id="10" name="Group 9"/>
          <p:cNvGrpSpPr/>
          <p:nvPr/>
        </p:nvGrpSpPr>
        <p:grpSpPr>
          <a:xfrm>
            <a:off x="89335" y="2362200"/>
            <a:ext cx="8958922" cy="2801092"/>
            <a:chOff x="89335" y="2362200"/>
            <a:chExt cx="8958922" cy="2801092"/>
          </a:xfrm>
        </p:grpSpPr>
        <p:grpSp>
          <p:nvGrpSpPr>
            <p:cNvPr id="7" name="Group 6"/>
            <p:cNvGrpSpPr/>
            <p:nvPr/>
          </p:nvGrpSpPr>
          <p:grpSpPr>
            <a:xfrm>
              <a:off x="89335" y="2362200"/>
              <a:ext cx="8958922" cy="2620834"/>
              <a:chOff x="89335" y="2362200"/>
              <a:chExt cx="8958922" cy="2620834"/>
            </a:xfrm>
          </p:grpSpPr>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35" y="2362200"/>
                <a:ext cx="8958922" cy="234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9400" y="4706035"/>
                <a:ext cx="1473480" cy="276999"/>
              </a:xfrm>
              <a:prstGeom prst="rect">
                <a:avLst/>
              </a:prstGeom>
              <a:noFill/>
            </p:spPr>
            <p:txBody>
              <a:bodyPr wrap="none" rtlCol="0">
                <a:spAutoFit/>
              </a:bodyPr>
              <a:lstStyle/>
              <a:p>
                <a:r>
                  <a:rPr lang="en-US" sz="1200" dirty="0" smtClean="0"/>
                  <a:t>Donovan et al., 2021</a:t>
                </a:r>
                <a:endParaRPr lang="en-US" sz="1200" dirty="0"/>
              </a:p>
            </p:txBody>
          </p:sp>
        </p:grpSp>
        <p:sp>
          <p:nvSpPr>
            <p:cNvPr id="8" name="TextBox 7"/>
            <p:cNvSpPr txBox="1"/>
            <p:nvPr/>
          </p:nvSpPr>
          <p:spPr>
            <a:xfrm>
              <a:off x="2561073" y="4701627"/>
              <a:ext cx="3001527" cy="461665"/>
            </a:xfrm>
            <a:prstGeom prst="rect">
              <a:avLst/>
            </a:prstGeom>
            <a:noFill/>
          </p:spPr>
          <p:txBody>
            <a:bodyPr wrap="none" rtlCol="0">
              <a:spAutoFit/>
            </a:bodyPr>
            <a:lstStyle/>
            <a:p>
              <a:r>
                <a:rPr lang="en-US" dirty="0" smtClean="0"/>
                <a:t>Oxygen in </a:t>
              </a:r>
              <a:r>
                <a:rPr lang="en-US" dirty="0" err="1" smtClean="0"/>
                <a:t>FeTi</a:t>
              </a:r>
              <a:r>
                <a:rPr lang="en-US" dirty="0" smtClean="0"/>
                <a:t> oxides</a:t>
              </a:r>
              <a:endParaRPr lang="en-US" dirty="0"/>
            </a:p>
          </p:txBody>
        </p:sp>
      </p:grpSp>
    </p:spTree>
    <p:extLst>
      <p:ext uri="{BB962C8B-B14F-4D97-AF65-F5344CB8AC3E}">
        <p14:creationId xmlns:p14="http://schemas.microsoft.com/office/powerpoint/2010/main" val="15986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9: Signals emitted from different parts of the interaction volume [158].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9504"/>
            <a:ext cx="6191250" cy="522250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777744" y="152400"/>
            <a:ext cx="7848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Light element generation volumes are large, but emission volumes are close to surface</a:t>
            </a:r>
            <a:endParaRPr lang="en-US" altLang="en-US" sz="2800" dirty="0"/>
          </a:p>
        </p:txBody>
      </p:sp>
      <p:sp>
        <p:nvSpPr>
          <p:cNvPr id="2" name="TextBox 1"/>
          <p:cNvSpPr txBox="1"/>
          <p:nvPr/>
        </p:nvSpPr>
        <p:spPr>
          <a:xfrm>
            <a:off x="-51835" y="3276600"/>
            <a:ext cx="3360151" cy="1384995"/>
          </a:xfrm>
          <a:prstGeom prst="rect">
            <a:avLst/>
          </a:prstGeom>
          <a:solidFill>
            <a:schemeClr val="bg1"/>
          </a:solidFill>
        </p:spPr>
        <p:txBody>
          <a:bodyPr wrap="none" rtlCol="0">
            <a:spAutoFit/>
          </a:bodyPr>
          <a:lstStyle/>
          <a:p>
            <a:pPr algn="ctr"/>
            <a:r>
              <a:rPr lang="en-US" sz="2800" dirty="0" smtClean="0"/>
              <a:t>More like &lt; 200 nm</a:t>
            </a:r>
          </a:p>
          <a:p>
            <a:pPr algn="ctr"/>
            <a:r>
              <a:rPr lang="en-US" sz="2800" dirty="0"/>
              <a:t>f</a:t>
            </a:r>
            <a:r>
              <a:rPr lang="en-US" sz="2800" dirty="0" smtClean="0"/>
              <a:t>or low energy X-rays</a:t>
            </a:r>
          </a:p>
          <a:p>
            <a:pPr algn="ctr"/>
            <a:r>
              <a:rPr lang="en-US" sz="2800" dirty="0" smtClean="0"/>
              <a:t>with high absorption!</a:t>
            </a:r>
            <a:endParaRPr lang="en-US" sz="2800" dirty="0"/>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4939"/>
            <a:ext cx="6197600" cy="503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048000" y="1948084"/>
            <a:ext cx="5996170" cy="4871124"/>
            <a:chOff x="3048000" y="1948084"/>
            <a:chExt cx="5996170" cy="4871124"/>
          </a:xfrm>
        </p:grpSpPr>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48084"/>
              <a:ext cx="5996170" cy="487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3248025" y="6324600"/>
              <a:ext cx="4981575" cy="494608"/>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a:endParaRPr>
            </a:p>
          </p:txBody>
        </p:sp>
      </p:grpSp>
    </p:spTree>
    <p:extLst>
      <p:ext uri="{BB962C8B-B14F-4D97-AF65-F5344CB8AC3E}">
        <p14:creationId xmlns:p14="http://schemas.microsoft.com/office/powerpoint/2010/main" val="12891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anim calcmode="lin" valueType="num">
                                      <p:cBhvr>
                                        <p:cTn id="8" dur="1000" fill="hold"/>
                                        <p:tgtEl>
                                          <p:spTgt spid="39940"/>
                                        </p:tgtEl>
                                        <p:attrNameLst>
                                          <p:attrName>ppt_x</p:attrName>
                                        </p:attrNameLst>
                                      </p:cBhvr>
                                      <p:tavLst>
                                        <p:tav tm="0">
                                          <p:val>
                                            <p:strVal val="#ppt_x"/>
                                          </p:val>
                                        </p:tav>
                                        <p:tav tm="100000">
                                          <p:val>
                                            <p:strVal val="#ppt_x"/>
                                          </p:val>
                                        </p:tav>
                                      </p:tavLst>
                                    </p:anim>
                                    <p:anim calcmode="lin" valueType="num">
                                      <p:cBhvr>
                                        <p:cTn id="9" dur="1000" fill="hold"/>
                                        <p:tgtEl>
                                          <p:spTgt spid="399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41"/>
                                        </p:tgtEl>
                                        <p:attrNameLst>
                                          <p:attrName>style.visibility</p:attrName>
                                        </p:attrNameLst>
                                      </p:cBhvr>
                                      <p:to>
                                        <p:strVal val="visible"/>
                                      </p:to>
                                    </p:set>
                                    <p:animEffect transition="in" filter="fade">
                                      <p:cBhvr>
                                        <p:cTn id="21" dur="1000"/>
                                        <p:tgtEl>
                                          <p:spTgt spid="39941"/>
                                        </p:tgtEl>
                                      </p:cBhvr>
                                    </p:animEffect>
                                    <p:anim calcmode="lin" valueType="num">
                                      <p:cBhvr>
                                        <p:cTn id="22" dur="1000" fill="hold"/>
                                        <p:tgtEl>
                                          <p:spTgt spid="39941"/>
                                        </p:tgtEl>
                                        <p:attrNameLst>
                                          <p:attrName>ppt_x</p:attrName>
                                        </p:attrNameLst>
                                      </p:cBhvr>
                                      <p:tavLst>
                                        <p:tav tm="0">
                                          <p:val>
                                            <p:strVal val="#ppt_x"/>
                                          </p:val>
                                        </p:tav>
                                        <p:tav tm="100000">
                                          <p:val>
                                            <p:strVal val="#ppt_x"/>
                                          </p:val>
                                        </p:tav>
                                      </p:tavLst>
                                    </p:anim>
                                    <p:anim calcmode="lin" valueType="num">
                                      <p:cBhvr>
                                        <p:cTn id="2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2932"/>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dirty="0" smtClean="0"/>
              <a:t>Major Elements vs. Trace Elements</a:t>
            </a:r>
            <a:endParaRPr lang="en-US" altLang="en-US" dirty="0"/>
          </a:p>
        </p:txBody>
      </p:sp>
      <p:sp>
        <p:nvSpPr>
          <p:cNvPr id="3" name="TextBox 2"/>
          <p:cNvSpPr txBox="1"/>
          <p:nvPr/>
        </p:nvSpPr>
        <p:spPr>
          <a:xfrm>
            <a:off x="533400" y="4110335"/>
            <a:ext cx="5961888" cy="461665"/>
          </a:xfrm>
          <a:prstGeom prst="rect">
            <a:avLst/>
          </a:prstGeom>
          <a:noFill/>
        </p:spPr>
        <p:txBody>
          <a:bodyPr wrap="none" rtlCol="0">
            <a:spAutoFit/>
          </a:bodyPr>
          <a:lstStyle/>
          <a:p>
            <a:r>
              <a:rPr lang="en-US" dirty="0" smtClean="0"/>
              <a:t>When measuring trace light elements consider:</a:t>
            </a:r>
            <a:endParaRPr lang="en-US" dirty="0"/>
          </a:p>
        </p:txBody>
      </p:sp>
      <p:sp>
        <p:nvSpPr>
          <p:cNvPr id="4" name="TextBox 3"/>
          <p:cNvSpPr txBox="1"/>
          <p:nvPr/>
        </p:nvSpPr>
        <p:spPr>
          <a:xfrm>
            <a:off x="669713" y="4572000"/>
            <a:ext cx="8077200" cy="2000548"/>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Spectral interferences (on-peak and off-peak)</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smtClean="0"/>
              <a:t>Background curvature and modeling</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smtClean="0"/>
              <a:t>Surface contamination, e.g., oxidation, carbon contamination, etc.</a:t>
            </a:r>
            <a:endParaRPr lang="en-US" dirty="0"/>
          </a:p>
        </p:txBody>
      </p:sp>
      <p:sp>
        <p:nvSpPr>
          <p:cNvPr id="5" name="TextBox 4"/>
          <p:cNvSpPr txBox="1"/>
          <p:nvPr/>
        </p:nvSpPr>
        <p:spPr>
          <a:xfrm>
            <a:off x="429261" y="1129088"/>
            <a:ext cx="6082114" cy="461665"/>
          </a:xfrm>
          <a:prstGeom prst="rect">
            <a:avLst/>
          </a:prstGeom>
          <a:noFill/>
        </p:spPr>
        <p:txBody>
          <a:bodyPr wrap="none" rtlCol="0">
            <a:spAutoFit/>
          </a:bodyPr>
          <a:lstStyle/>
          <a:p>
            <a:r>
              <a:rPr lang="en-US" dirty="0" smtClean="0"/>
              <a:t>When measuring major light elements consider:</a:t>
            </a:r>
            <a:endParaRPr lang="en-US" dirty="0"/>
          </a:p>
        </p:txBody>
      </p:sp>
      <p:sp>
        <p:nvSpPr>
          <p:cNvPr id="6" name="TextBox 5"/>
          <p:cNvSpPr txBox="1"/>
          <p:nvPr/>
        </p:nvSpPr>
        <p:spPr>
          <a:xfrm>
            <a:off x="641774" y="1653042"/>
            <a:ext cx="8077200" cy="2277547"/>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Standards (matrix match?)</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smtClean="0"/>
              <a:t>Mass absorption coefficients (MACs)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smtClean="0"/>
              <a:t>Area Peak Factors (APFs)</a:t>
            </a:r>
          </a:p>
          <a:p>
            <a:pPr marL="342900" indent="-342900">
              <a:buFont typeface="Arial" panose="020B0604020202020204" pitchFamily="34" charset="0"/>
              <a:buChar char="•"/>
            </a:pPr>
            <a:endParaRPr lang="en-US" sz="1400" dirty="0" smtClean="0"/>
          </a:p>
          <a:p>
            <a:pPr marL="342900" indent="-342900">
              <a:buFont typeface="Arial" panose="020B0604020202020204" pitchFamily="34" charset="0"/>
              <a:buChar char="•"/>
            </a:pPr>
            <a:r>
              <a:rPr lang="en-US" dirty="0" smtClean="0"/>
              <a:t>Matrix corrections (and spectral interferences)</a:t>
            </a:r>
            <a:endParaRPr lang="en-US" dirty="0"/>
          </a:p>
        </p:txBody>
      </p:sp>
    </p:spTree>
    <p:extLst>
      <p:ext uri="{BB962C8B-B14F-4D97-AF65-F5344CB8AC3E}">
        <p14:creationId xmlns:p14="http://schemas.microsoft.com/office/powerpoint/2010/main" val="18365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2932"/>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dirty="0" smtClean="0"/>
              <a:t>Major Light Elements</a:t>
            </a:r>
            <a:endParaRPr lang="en-US" altLang="en-US" dirty="0"/>
          </a:p>
        </p:txBody>
      </p:sp>
      <p:sp>
        <p:nvSpPr>
          <p:cNvPr id="5" name="TextBox 4"/>
          <p:cNvSpPr txBox="1"/>
          <p:nvPr/>
        </p:nvSpPr>
        <p:spPr>
          <a:xfrm>
            <a:off x="609600" y="1244046"/>
            <a:ext cx="6082114" cy="461665"/>
          </a:xfrm>
          <a:prstGeom prst="rect">
            <a:avLst/>
          </a:prstGeom>
          <a:noFill/>
        </p:spPr>
        <p:txBody>
          <a:bodyPr wrap="none" rtlCol="0">
            <a:spAutoFit/>
          </a:bodyPr>
          <a:lstStyle/>
          <a:p>
            <a:r>
              <a:rPr lang="en-US" dirty="0" smtClean="0"/>
              <a:t>When measuring major light elements consider:</a:t>
            </a:r>
            <a:endParaRPr lang="en-US" dirty="0"/>
          </a:p>
        </p:txBody>
      </p:sp>
      <p:sp>
        <p:nvSpPr>
          <p:cNvPr id="6" name="TextBox 5"/>
          <p:cNvSpPr txBox="1"/>
          <p:nvPr/>
        </p:nvSpPr>
        <p:spPr>
          <a:xfrm>
            <a:off x="685800" y="1905000"/>
            <a:ext cx="8077200" cy="415498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Peak shape/shift effects relative to ones standard. Ideally one can find a matrix matched standard highly similar to the unknown.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not, use “compound” APFs appropriately normalized to the light element standards, if they are available in the literature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If compound APFs are not available, use “specified” APFs, where one measures peak/integrated intensities on both the standard and unknown from acquired wavescans, for peak shape changes and enter those values into the software</a:t>
            </a:r>
            <a:endParaRPr lang="en-US" dirty="0"/>
          </a:p>
        </p:txBody>
      </p:sp>
    </p:spTree>
    <p:extLst>
      <p:ext uri="{BB962C8B-B14F-4D97-AF65-F5344CB8AC3E}">
        <p14:creationId xmlns:p14="http://schemas.microsoft.com/office/powerpoint/2010/main" val="35462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592138" y="1524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4000" dirty="0" smtClean="0">
                <a:ea typeface="+mj-ea"/>
                <a:cs typeface="+mj-cs"/>
              </a:rPr>
              <a:t>Peak Shift and Shape Changes</a:t>
            </a:r>
          </a:p>
        </p:txBody>
      </p:sp>
      <p:sp>
        <p:nvSpPr>
          <p:cNvPr id="3" name="Text Box 4"/>
          <p:cNvSpPr txBox="1">
            <a:spLocks noChangeArrowheads="1"/>
          </p:cNvSpPr>
          <p:nvPr/>
        </p:nvSpPr>
        <p:spPr bwMode="auto">
          <a:xfrm>
            <a:off x="448436" y="4390395"/>
            <a:ext cx="3962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sz="2000" dirty="0">
                <a:ea typeface="ＭＳ Ｐゴシック" charset="0"/>
              </a:rPr>
              <a:t>The electrons involved with the transitions yielding the C k</a:t>
            </a:r>
            <a:r>
              <a:rPr lang="en-US" sz="2000" dirty="0">
                <a:latin typeface="Symbol" charset="0"/>
                <a:ea typeface="ＭＳ Ｐゴシック" charset="0"/>
              </a:rPr>
              <a:t>a</a:t>
            </a:r>
            <a:r>
              <a:rPr lang="en-US" sz="2000" dirty="0">
                <a:ea typeface="ＭＳ Ｐゴシック" charset="0"/>
              </a:rPr>
              <a:t> X-ray are valence electrons. Differences in bonding are reflected in differences in the shapes of the peaks (including shifts of the maxima).</a:t>
            </a:r>
          </a:p>
        </p:txBody>
      </p:sp>
      <p:sp>
        <p:nvSpPr>
          <p:cNvPr id="4" name="Text Box 6"/>
          <p:cNvSpPr txBox="1">
            <a:spLocks noChangeArrowheads="1"/>
          </p:cNvSpPr>
          <p:nvPr/>
        </p:nvSpPr>
        <p:spPr bwMode="auto">
          <a:xfrm>
            <a:off x="387350" y="6413500"/>
            <a:ext cx="396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sz="1200" dirty="0">
                <a:ea typeface="ＭＳ Ｐゴシック" charset="0"/>
              </a:rPr>
              <a:t>Fig 18.1, from Reed 1993, p. 275</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 y="1066800"/>
            <a:ext cx="4243388"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CC"/>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152" y="10668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4489450" y="63881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sz="1200" dirty="0">
                <a:ea typeface="ＭＳ Ｐゴシック" charset="0"/>
              </a:rPr>
              <a:t>(From Meeker and Lowers, Standards for the analysis of geological and ceramic materials, Slide 813, NIST-MAS Workshop, April 2002.)</a:t>
            </a:r>
          </a:p>
        </p:txBody>
      </p:sp>
      <p:sp>
        <p:nvSpPr>
          <p:cNvPr id="8" name="Text Box 12"/>
          <p:cNvSpPr txBox="1">
            <a:spLocks noChangeArrowheads="1"/>
          </p:cNvSpPr>
          <p:nvPr/>
        </p:nvSpPr>
        <p:spPr bwMode="auto">
          <a:xfrm>
            <a:off x="4802752" y="4378325"/>
            <a:ext cx="3962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sz="2000" dirty="0">
                <a:ea typeface="ＭＳ Ｐゴシック" charset="0"/>
              </a:rPr>
              <a:t>Here the Fe L</a:t>
            </a:r>
            <a:r>
              <a:rPr lang="en-US" sz="2000" dirty="0">
                <a:latin typeface="Symbol" charset="0"/>
                <a:ea typeface="ＭＳ Ｐゴシック" charset="0"/>
              </a:rPr>
              <a:t>a</a:t>
            </a:r>
            <a:r>
              <a:rPr lang="en-US" sz="2000" dirty="0">
                <a:ea typeface="ＭＳ Ｐゴシック" charset="0"/>
              </a:rPr>
              <a:t> and L</a:t>
            </a:r>
            <a:r>
              <a:rPr lang="en-US" sz="2000" dirty="0">
                <a:latin typeface="Symbol" charset="0"/>
                <a:ea typeface="ＭＳ Ｐゴシック" charset="0"/>
              </a:rPr>
              <a:t>b</a:t>
            </a:r>
            <a:r>
              <a:rPr lang="en-US" sz="2000" dirty="0">
                <a:ea typeface="ＭＳ Ｐゴシック" charset="0"/>
              </a:rPr>
              <a:t> peak shapes and intensities are functions of the bonding (valence states). Attempts have been made to utilize this for determining valences of Fe and Mn compounds; results are complicated. </a:t>
            </a:r>
          </a:p>
        </p:txBody>
      </p:sp>
      <p:sp>
        <p:nvSpPr>
          <p:cNvPr id="10" name="Text Box 14"/>
          <p:cNvSpPr txBox="1">
            <a:spLocks noChangeArrowheads="1"/>
          </p:cNvSpPr>
          <p:nvPr/>
        </p:nvSpPr>
        <p:spPr bwMode="auto">
          <a:xfrm>
            <a:off x="603250" y="1689100"/>
            <a:ext cx="863600"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dirty="0">
                <a:solidFill>
                  <a:schemeClr val="bg1"/>
                </a:solidFill>
                <a:ea typeface="ＭＳ Ｐゴシック" charset="0"/>
              </a:rPr>
              <a:t>C Ka</a:t>
            </a:r>
            <a:endParaRPr lang="en-US" dirty="0">
              <a:ea typeface="ＭＳ Ｐゴシック" charset="0"/>
            </a:endParaRPr>
          </a:p>
        </p:txBody>
      </p:sp>
    </p:spTree>
    <p:extLst>
      <p:ext uri="{BB962C8B-B14F-4D97-AF65-F5344CB8AC3E}">
        <p14:creationId xmlns:p14="http://schemas.microsoft.com/office/powerpoint/2010/main" val="287133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 y="76200"/>
            <a:ext cx="899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sz="3200" dirty="0" smtClean="0"/>
              <a:t>Major Element Strategies: Integrated</a:t>
            </a:r>
          </a:p>
          <a:p>
            <a:r>
              <a:rPr lang="en-US" altLang="en-US" sz="3200" dirty="0" smtClean="0"/>
              <a:t>Intensity Acquisitions</a:t>
            </a:r>
            <a:endParaRPr lang="en-US" altLang="en-US" sz="36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15064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371600"/>
            <a:ext cx="4017007"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52800"/>
            <a:ext cx="4205672" cy="339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2044805"/>
            <a:ext cx="7626350" cy="34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3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5"/>
                                        </p:tgtEl>
                                        <p:attrNameLst>
                                          <p:attrName>style.visibility</p:attrName>
                                        </p:attrNameLst>
                                      </p:cBhvr>
                                      <p:to>
                                        <p:strVal val="visible"/>
                                      </p:to>
                                    </p:set>
                                    <p:animEffect transition="in" filter="fade">
                                      <p:cBhvr>
                                        <p:cTn id="14" dur="1000"/>
                                        <p:tgtEl>
                                          <p:spTgt spid="38915"/>
                                        </p:tgtEl>
                                      </p:cBhvr>
                                    </p:animEffect>
                                    <p:anim calcmode="lin" valueType="num">
                                      <p:cBhvr>
                                        <p:cTn id="15" dur="1000" fill="hold"/>
                                        <p:tgtEl>
                                          <p:spTgt spid="38915"/>
                                        </p:tgtEl>
                                        <p:attrNameLst>
                                          <p:attrName>ppt_x</p:attrName>
                                        </p:attrNameLst>
                                      </p:cBhvr>
                                      <p:tavLst>
                                        <p:tav tm="0">
                                          <p:val>
                                            <p:strVal val="#ppt_x"/>
                                          </p:val>
                                        </p:tav>
                                        <p:tav tm="100000">
                                          <p:val>
                                            <p:strVal val="#ppt_x"/>
                                          </p:val>
                                        </p:tav>
                                      </p:tavLst>
                                    </p:anim>
                                    <p:anim calcmode="lin" valueType="num">
                                      <p:cBhvr>
                                        <p:cTn id="16"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6"/>
                                        </p:tgtEl>
                                        <p:attrNameLst>
                                          <p:attrName>style.visibility</p:attrName>
                                        </p:attrNameLst>
                                      </p:cBhvr>
                                      <p:to>
                                        <p:strVal val="visible"/>
                                      </p:to>
                                    </p:set>
                                    <p:animEffect transition="in" filter="fade">
                                      <p:cBhvr>
                                        <p:cTn id="21" dur="1000"/>
                                        <p:tgtEl>
                                          <p:spTgt spid="38916"/>
                                        </p:tgtEl>
                                      </p:cBhvr>
                                    </p:animEffect>
                                    <p:anim calcmode="lin" valueType="num">
                                      <p:cBhvr>
                                        <p:cTn id="22" dur="1000" fill="hold"/>
                                        <p:tgtEl>
                                          <p:spTgt spid="38916"/>
                                        </p:tgtEl>
                                        <p:attrNameLst>
                                          <p:attrName>ppt_x</p:attrName>
                                        </p:attrNameLst>
                                      </p:cBhvr>
                                      <p:tavLst>
                                        <p:tav tm="0">
                                          <p:val>
                                            <p:strVal val="#ppt_x"/>
                                          </p:val>
                                        </p:tav>
                                        <p:tav tm="100000">
                                          <p:val>
                                            <p:strVal val="#ppt_x"/>
                                          </p:val>
                                        </p:tav>
                                      </p:tavLst>
                                    </p:anim>
                                    <p:anim calcmode="lin" valueType="num">
                                      <p:cBhvr>
                                        <p:cTn id="23"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8"/>
                                        </p:tgtEl>
                                        <p:attrNameLst>
                                          <p:attrName>style.visibility</p:attrName>
                                        </p:attrNameLst>
                                      </p:cBhvr>
                                      <p:to>
                                        <p:strVal val="visible"/>
                                      </p:to>
                                    </p:set>
                                    <p:animEffect transition="in" filter="fade">
                                      <p:cBhvr>
                                        <p:cTn id="28" dur="1000"/>
                                        <p:tgtEl>
                                          <p:spTgt spid="38918"/>
                                        </p:tgtEl>
                                      </p:cBhvr>
                                    </p:animEffect>
                                    <p:anim calcmode="lin" valueType="num">
                                      <p:cBhvr>
                                        <p:cTn id="29" dur="1000" fill="hold"/>
                                        <p:tgtEl>
                                          <p:spTgt spid="38918"/>
                                        </p:tgtEl>
                                        <p:attrNameLst>
                                          <p:attrName>ppt_x</p:attrName>
                                        </p:attrNameLst>
                                      </p:cBhvr>
                                      <p:tavLst>
                                        <p:tav tm="0">
                                          <p:val>
                                            <p:strVal val="#ppt_x"/>
                                          </p:val>
                                        </p:tav>
                                        <p:tav tm="100000">
                                          <p:val>
                                            <p:strVal val="#ppt_x"/>
                                          </p:val>
                                        </p:tav>
                                      </p:tavLst>
                                    </p:anim>
                                    <p:anim calcmode="lin" valueType="num">
                                      <p:cBhvr>
                                        <p:cTn id="30" dur="1000" fill="hold"/>
                                        <p:tgtEl>
                                          <p:spTgt spid="389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06" y="3536315"/>
            <a:ext cx="7377874" cy="32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572000" y="152400"/>
            <a:ext cx="4495800" cy="6554788"/>
            <a:chOff x="4572000" y="152400"/>
            <a:chExt cx="4495800" cy="6554788"/>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395" y="152400"/>
              <a:ext cx="3037405" cy="655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H="1">
              <a:off x="4572000" y="1981200"/>
              <a:ext cx="3505200" cy="381000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 name="Rectangle 7"/>
          <p:cNvSpPr/>
          <p:nvPr/>
        </p:nvSpPr>
        <p:spPr>
          <a:xfrm>
            <a:off x="228600" y="76200"/>
            <a:ext cx="5715000" cy="400110"/>
          </a:xfrm>
          <a:prstGeom prst="rect">
            <a:avLst/>
          </a:prstGeom>
        </p:spPr>
        <p:txBody>
          <a:bodyPr wrap="square">
            <a:spAutoFit/>
          </a:bodyPr>
          <a:lstStyle/>
          <a:p>
            <a:r>
              <a:rPr lang="en-US" altLang="en-US" sz="2000" dirty="0"/>
              <a:t>Major Element Strategies: </a:t>
            </a:r>
            <a:r>
              <a:rPr lang="en-US" altLang="en-US" sz="2000" dirty="0" smtClean="0"/>
              <a:t>Empirical </a:t>
            </a:r>
            <a:r>
              <a:rPr lang="en-US" altLang="en-US" sz="2000" dirty="0"/>
              <a:t>APFs</a:t>
            </a:r>
          </a:p>
        </p:txBody>
      </p:sp>
      <p:sp>
        <p:nvSpPr>
          <p:cNvPr id="11" name="TextBox 10"/>
          <p:cNvSpPr txBox="1"/>
          <p:nvPr/>
        </p:nvSpPr>
        <p:spPr>
          <a:xfrm>
            <a:off x="299762" y="981643"/>
            <a:ext cx="5638800" cy="2585323"/>
          </a:xfrm>
          <a:prstGeom prst="rect">
            <a:avLst/>
          </a:prstGeom>
          <a:noFill/>
        </p:spPr>
        <p:txBody>
          <a:bodyPr wrap="square" rtlCol="0">
            <a:spAutoFit/>
          </a:bodyPr>
          <a:lstStyle/>
          <a:p>
            <a:pPr marL="457200" indent="-457200">
              <a:buAutoNum type="arabicPeriod"/>
            </a:pPr>
            <a:r>
              <a:rPr lang="en-US" sz="1800" dirty="0" smtClean="0"/>
              <a:t>Compound APFs from measurements on </a:t>
            </a:r>
            <a:r>
              <a:rPr lang="en-US" sz="1800" b="1" dirty="0" smtClean="0"/>
              <a:t>binary</a:t>
            </a:r>
            <a:r>
              <a:rPr lang="en-US" sz="1800" dirty="0" smtClean="0"/>
              <a:t> oxides, carbides, borides, etc. which are “compounded” for complex matrices based on </a:t>
            </a:r>
            <a:r>
              <a:rPr lang="en-US" sz="1800" b="1" dirty="0" smtClean="0"/>
              <a:t>current composition</a:t>
            </a:r>
            <a:r>
              <a:rPr lang="en-US" sz="1800" dirty="0" smtClean="0"/>
              <a:t> iteratively within the matrix correction.</a:t>
            </a:r>
          </a:p>
          <a:p>
            <a:pPr marL="457200" indent="-457200">
              <a:buAutoNum type="arabicPeriod"/>
            </a:pPr>
            <a:endParaRPr lang="en-US" sz="1800" dirty="0" smtClean="0"/>
          </a:p>
          <a:p>
            <a:pPr marL="457200" indent="-457200">
              <a:buAutoNum type="arabicPeriod"/>
            </a:pPr>
            <a:r>
              <a:rPr lang="en-US" sz="1800" dirty="0" smtClean="0"/>
              <a:t>Specified APFs measured on a specific standard relative to a specific unknown and applied before the matrix iteration.</a:t>
            </a:r>
            <a:endParaRPr lang="en-US" sz="1800" dirty="0"/>
          </a:p>
        </p:txBody>
      </p:sp>
      <p:sp>
        <p:nvSpPr>
          <p:cNvPr id="3" name="TextBox 2"/>
          <p:cNvSpPr txBox="1"/>
          <p:nvPr/>
        </p:nvSpPr>
        <p:spPr>
          <a:xfrm>
            <a:off x="315506" y="558316"/>
            <a:ext cx="5149423" cy="400110"/>
          </a:xfrm>
          <a:prstGeom prst="rect">
            <a:avLst/>
          </a:prstGeom>
          <a:noFill/>
        </p:spPr>
        <p:txBody>
          <a:bodyPr wrap="none" rtlCol="0">
            <a:spAutoFit/>
          </a:bodyPr>
          <a:lstStyle/>
          <a:p>
            <a:r>
              <a:rPr lang="en-US" sz="2000" dirty="0"/>
              <a:t>There are two types of APFs (area peak factors</a:t>
            </a:r>
            <a:r>
              <a:rPr lang="en-US" sz="2000" dirty="0" smtClean="0"/>
              <a:t>):</a:t>
            </a:r>
            <a:endParaRPr lang="en-US" sz="2000" dirty="0"/>
          </a:p>
        </p:txBody>
      </p:sp>
      <p:sp>
        <p:nvSpPr>
          <p:cNvPr id="10" name="Rectangle 9"/>
          <p:cNvSpPr/>
          <p:nvPr/>
        </p:nvSpPr>
        <p:spPr bwMode="auto">
          <a:xfrm>
            <a:off x="3352800" y="5867400"/>
            <a:ext cx="1143000" cy="6096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a:endParaRPr>
          </a:p>
        </p:txBody>
      </p:sp>
    </p:spTree>
    <p:extLst>
      <p:ext uri="{BB962C8B-B14F-4D97-AF65-F5344CB8AC3E}">
        <p14:creationId xmlns:p14="http://schemas.microsoft.com/office/powerpoint/2010/main" val="395051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914"/>
                                        </p:tgtEl>
                                        <p:attrNameLst>
                                          <p:attrName>style.visibility</p:attrName>
                                        </p:attrNameLst>
                                      </p:cBhvr>
                                      <p:to>
                                        <p:strVal val="visible"/>
                                      </p:to>
                                    </p:set>
                                    <p:animEffect transition="in" filter="fade">
                                      <p:cBhvr>
                                        <p:cTn id="28" dur="1000"/>
                                        <p:tgtEl>
                                          <p:spTgt spid="38914"/>
                                        </p:tgtEl>
                                      </p:cBhvr>
                                    </p:animEffect>
                                    <p:anim calcmode="lin" valueType="num">
                                      <p:cBhvr>
                                        <p:cTn id="29" dur="1000" fill="hold"/>
                                        <p:tgtEl>
                                          <p:spTgt spid="38914"/>
                                        </p:tgtEl>
                                        <p:attrNameLst>
                                          <p:attrName>ppt_x</p:attrName>
                                        </p:attrNameLst>
                                      </p:cBhvr>
                                      <p:tavLst>
                                        <p:tav tm="0">
                                          <p:val>
                                            <p:strVal val="#ppt_x"/>
                                          </p:val>
                                        </p:tav>
                                        <p:tav tm="100000">
                                          <p:val>
                                            <p:strVal val="#ppt_x"/>
                                          </p:val>
                                        </p:tav>
                                      </p:tavLst>
                                    </p:anim>
                                    <p:anim calcmode="lin" valueType="num">
                                      <p:cBhvr>
                                        <p:cTn id="30"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862137" y="15240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dirty="0" smtClean="0">
                <a:ea typeface="+mj-ea"/>
                <a:cs typeface="+mj-cs"/>
              </a:rPr>
              <a:t>APF compilations</a:t>
            </a:r>
          </a:p>
        </p:txBody>
      </p:sp>
      <p:sp>
        <p:nvSpPr>
          <p:cNvPr id="3" name="Text Box 4"/>
          <p:cNvSpPr txBox="1">
            <a:spLocks noChangeArrowheads="1"/>
          </p:cNvSpPr>
          <p:nvPr/>
        </p:nvSpPr>
        <p:spPr bwMode="auto">
          <a:xfrm>
            <a:off x="947737" y="1676400"/>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buFontTx/>
              <a:buChar char="•"/>
              <a:defRPr/>
            </a:pPr>
            <a:endParaRPr lang="en-US" sz="2000" dirty="0">
              <a:ea typeface="ＭＳ Ｐゴシック"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4" y="1295400"/>
            <a:ext cx="8721725"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192363" y="5410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sz="1200" dirty="0">
                <a:ea typeface="ＭＳ Ｐゴシック" charset="0"/>
              </a:rPr>
              <a:t>Bastin and Heijligers, 1992, Present and future of light element analysis with electron beam instruments. Microbeam Analysis, 1, 61-73.</a:t>
            </a:r>
          </a:p>
        </p:txBody>
      </p:sp>
      <p:sp>
        <p:nvSpPr>
          <p:cNvPr id="7" name="Text Box 9"/>
          <p:cNvSpPr txBox="1">
            <a:spLocks noChangeArrowheads="1"/>
          </p:cNvSpPr>
          <p:nvPr/>
        </p:nvSpPr>
        <p:spPr bwMode="auto">
          <a:xfrm>
            <a:off x="304800" y="762000"/>
            <a:ext cx="863600" cy="4572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dirty="0">
                <a:solidFill>
                  <a:schemeClr val="bg1"/>
                </a:solidFill>
                <a:ea typeface="ＭＳ Ｐゴシック" charset="0"/>
              </a:rPr>
              <a:t>C Ka</a:t>
            </a:r>
            <a:endParaRPr lang="en-US" dirty="0">
              <a:ea typeface="ＭＳ Ｐゴシック" charset="0"/>
            </a:endParaRPr>
          </a:p>
        </p:txBody>
      </p:sp>
      <p:sp>
        <p:nvSpPr>
          <p:cNvPr id="8" name="Rectangle 7"/>
          <p:cNvSpPr/>
          <p:nvPr/>
        </p:nvSpPr>
        <p:spPr bwMode="auto">
          <a:xfrm>
            <a:off x="838200" y="1676400"/>
            <a:ext cx="609600" cy="3276600"/>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a:endParaRPr>
          </a:p>
        </p:txBody>
      </p:sp>
    </p:spTree>
    <p:extLst>
      <p:ext uri="{BB962C8B-B14F-4D97-AF65-F5344CB8AC3E}">
        <p14:creationId xmlns:p14="http://schemas.microsoft.com/office/powerpoint/2010/main" val="418946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609600" y="152400"/>
            <a:ext cx="3302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dirty="0" smtClean="0">
                <a:ea typeface="+mj-ea"/>
                <a:cs typeface="+mj-cs"/>
              </a:rPr>
              <a:t>Tabulated MACs</a:t>
            </a:r>
          </a:p>
        </p:txBody>
      </p:sp>
      <p:sp>
        <p:nvSpPr>
          <p:cNvPr id="3" name="Text Box 4"/>
          <p:cNvSpPr txBox="1">
            <a:spLocks noChangeArrowheads="1"/>
          </p:cNvSpPr>
          <p:nvPr/>
        </p:nvSpPr>
        <p:spPr bwMode="auto">
          <a:xfrm>
            <a:off x="723900" y="1739900"/>
            <a:ext cx="32258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pPr>
            <a:r>
              <a:rPr lang="en-US" altLang="en-US" sz="2000" dirty="0"/>
              <a:t>An additional complication is that many mass absorption coefficients for use with light elements are not known with great accuracy, as shown in the adjacent table of </a:t>
            </a:r>
            <a:r>
              <a:rPr lang="en-US" altLang="en-US" sz="2000" dirty="0" smtClean="0"/>
              <a:t>MACs </a:t>
            </a:r>
            <a:r>
              <a:rPr lang="en-US" altLang="en-US" sz="2000" dirty="0"/>
              <a:t>for O Ka X-rays, which show the </a:t>
            </a:r>
            <a:r>
              <a:rPr lang="ja-JP" altLang="en-US" sz="2000" dirty="0">
                <a:latin typeface="Arial" pitchFamily="34" charset="0"/>
              </a:rPr>
              <a:t>‘</a:t>
            </a:r>
            <a:r>
              <a:rPr lang="en-US" altLang="ja-JP" sz="2000" dirty="0"/>
              <a:t>best</a:t>
            </a:r>
            <a:r>
              <a:rPr lang="ja-JP" altLang="en-US" sz="2000" dirty="0">
                <a:latin typeface="Arial" pitchFamily="34" charset="0"/>
              </a:rPr>
              <a:t>’</a:t>
            </a:r>
            <a:r>
              <a:rPr lang="en-US" altLang="ja-JP" sz="2000" dirty="0"/>
              <a:t> determinations by Bastin and Heijligers (1992), two pre-eminent researchers in this field.</a:t>
            </a:r>
            <a:endParaRPr lang="en-US" altLang="en-US"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288" y="76200"/>
            <a:ext cx="3822700" cy="631666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4419600" y="64008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sz="1200" dirty="0">
                <a:ea typeface="ＭＳ Ｐゴシック" charset="0"/>
              </a:rPr>
              <a:t>Bastin and Heijligers, 1992, Present and future of light element analysis with electron beam instruments. Microbeam Analysis, 1, 61-73.</a:t>
            </a:r>
          </a:p>
        </p:txBody>
      </p:sp>
      <p:sp>
        <p:nvSpPr>
          <p:cNvPr id="7" name="Rectangle 6"/>
          <p:cNvSpPr>
            <a:spLocks noChangeArrowheads="1"/>
          </p:cNvSpPr>
          <p:nvPr/>
        </p:nvSpPr>
        <p:spPr bwMode="auto">
          <a:xfrm>
            <a:off x="4495800" y="2413000"/>
            <a:ext cx="3759200" cy="1397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defRPr/>
            </a:pPr>
            <a:endParaRPr lang="en-US" dirty="0">
              <a:ea typeface="ＭＳ Ｐゴシック" charset="0"/>
            </a:endParaRPr>
          </a:p>
        </p:txBody>
      </p:sp>
      <p:sp>
        <p:nvSpPr>
          <p:cNvPr id="8" name="Rectangle 7"/>
          <p:cNvSpPr>
            <a:spLocks noChangeArrowheads="1"/>
          </p:cNvSpPr>
          <p:nvPr/>
        </p:nvSpPr>
        <p:spPr bwMode="auto">
          <a:xfrm>
            <a:off x="4508500" y="4749800"/>
            <a:ext cx="3759200" cy="1397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defRPr/>
            </a:pPr>
            <a:endParaRPr lang="en-US" dirty="0">
              <a:ea typeface="ＭＳ Ｐゴシック" charset="0"/>
            </a:endParaRPr>
          </a:p>
        </p:txBody>
      </p:sp>
    </p:spTree>
    <p:extLst>
      <p:ext uri="{BB962C8B-B14F-4D97-AF65-F5344CB8AC3E}">
        <p14:creationId xmlns:p14="http://schemas.microsoft.com/office/powerpoint/2010/main" val="12311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6200" y="7620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sz="3600" dirty="0" smtClean="0"/>
              <a:t>Major Element Strategies: Empirical MACs</a:t>
            </a:r>
            <a:endParaRPr lang="en-US" altLang="en-US" sz="3600"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61301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60472" y="5562600"/>
            <a:ext cx="5715000" cy="1200329"/>
          </a:xfrm>
          <a:prstGeom prst="rect">
            <a:avLst/>
          </a:prstGeom>
          <a:noFill/>
        </p:spPr>
        <p:txBody>
          <a:bodyPr wrap="square" rtlCol="0">
            <a:spAutoFit/>
          </a:bodyPr>
          <a:lstStyle/>
          <a:p>
            <a:r>
              <a:rPr lang="en-US" dirty="0" smtClean="0"/>
              <a:t>For MACs on the order of 10</a:t>
            </a:r>
            <a:r>
              <a:rPr lang="en-US" baseline="30000" dirty="0" smtClean="0"/>
              <a:t>4</a:t>
            </a:r>
            <a:r>
              <a:rPr lang="en-US" dirty="0" smtClean="0"/>
              <a:t>, a 1% change in the MAC corresponds to an approximately 1% change in the concentration. </a:t>
            </a:r>
            <a:endParaRPr lang="en-US"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072" y="838200"/>
            <a:ext cx="58674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6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4"/>
                                        </p:tgtEl>
                                        <p:attrNameLst>
                                          <p:attrName>style.visibility</p:attrName>
                                        </p:attrNameLst>
                                      </p:cBhvr>
                                      <p:to>
                                        <p:strVal val="visible"/>
                                      </p:to>
                                    </p:set>
                                    <p:animEffect transition="in" filter="fade">
                                      <p:cBhvr>
                                        <p:cTn id="21" dur="1000"/>
                                        <p:tgtEl>
                                          <p:spTgt spid="38914"/>
                                        </p:tgtEl>
                                      </p:cBhvr>
                                    </p:animEffect>
                                    <p:anim calcmode="lin" valueType="num">
                                      <p:cBhvr>
                                        <p:cTn id="22" dur="1000" fill="hold"/>
                                        <p:tgtEl>
                                          <p:spTgt spid="38914"/>
                                        </p:tgtEl>
                                        <p:attrNameLst>
                                          <p:attrName>ppt_x</p:attrName>
                                        </p:attrNameLst>
                                      </p:cBhvr>
                                      <p:tavLst>
                                        <p:tav tm="0">
                                          <p:val>
                                            <p:strVal val="#ppt_x"/>
                                          </p:val>
                                        </p:tav>
                                        <p:tav tm="100000">
                                          <p:val>
                                            <p:strVal val="#ppt_x"/>
                                          </p:val>
                                        </p:tav>
                                      </p:tavLst>
                                    </p:anim>
                                    <p:anim calcmode="lin" valueType="num">
                                      <p:cBhvr>
                                        <p:cTn id="23"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222932"/>
            <a:ext cx="861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dirty="0" smtClean="0"/>
              <a:t>Trace Light Elements</a:t>
            </a:r>
            <a:endParaRPr lang="en-US" altLang="en-US" dirty="0"/>
          </a:p>
        </p:txBody>
      </p:sp>
      <p:sp>
        <p:nvSpPr>
          <p:cNvPr id="3" name="TextBox 2"/>
          <p:cNvSpPr txBox="1"/>
          <p:nvPr/>
        </p:nvSpPr>
        <p:spPr>
          <a:xfrm>
            <a:off x="609600" y="1244046"/>
            <a:ext cx="5961888" cy="461665"/>
          </a:xfrm>
          <a:prstGeom prst="rect">
            <a:avLst/>
          </a:prstGeom>
          <a:noFill/>
        </p:spPr>
        <p:txBody>
          <a:bodyPr wrap="none" rtlCol="0">
            <a:spAutoFit/>
          </a:bodyPr>
          <a:lstStyle/>
          <a:p>
            <a:r>
              <a:rPr lang="en-US" dirty="0" smtClean="0"/>
              <a:t>When measuring trace light elements consider:</a:t>
            </a:r>
            <a:endParaRPr lang="en-US" dirty="0"/>
          </a:p>
        </p:txBody>
      </p:sp>
      <p:sp>
        <p:nvSpPr>
          <p:cNvPr id="4" name="TextBox 3"/>
          <p:cNvSpPr txBox="1"/>
          <p:nvPr/>
        </p:nvSpPr>
        <p:spPr>
          <a:xfrm>
            <a:off x="685800" y="1905000"/>
            <a:ext cx="8077200"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Background placement: including interferences on both the on-peak positions, and also off-peak positions (unless using MAN methods). Consider use of multi-point backgrounds (MPB).</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Background shape and fit models. Curvature of the background is usually significant for light elements backgrounds, especially at low sin thetas.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Surface contamination, especially (native) oxide layers, beam induced oxidation, native hydrocarbon, hydrocarbon contamination.</a:t>
            </a:r>
          </a:p>
        </p:txBody>
      </p:sp>
    </p:spTree>
    <p:extLst>
      <p:ext uri="{BB962C8B-B14F-4D97-AF65-F5344CB8AC3E}">
        <p14:creationId xmlns:p14="http://schemas.microsoft.com/office/powerpoint/2010/main" val="348962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228600" y="304800"/>
            <a:ext cx="8610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4000" dirty="0" smtClean="0">
                <a:ea typeface="+mj-ea"/>
                <a:cs typeface="+mj-cs"/>
              </a:rPr>
              <a:t>Which Elements are we talking about?</a:t>
            </a:r>
          </a:p>
        </p:txBody>
      </p:sp>
      <p:grpSp>
        <p:nvGrpSpPr>
          <p:cNvPr id="3" name="Group 2"/>
          <p:cNvGrpSpPr>
            <a:grpSpLocks/>
          </p:cNvGrpSpPr>
          <p:nvPr/>
        </p:nvGrpSpPr>
        <p:grpSpPr bwMode="auto">
          <a:xfrm>
            <a:off x="1905000" y="2005806"/>
            <a:ext cx="5476875" cy="1933575"/>
            <a:chOff x="1008" y="1152"/>
            <a:chExt cx="3450" cy="1218"/>
          </a:xfrm>
        </p:grpSpPr>
        <p:sp>
          <p:nvSpPr>
            <p:cNvPr id="7" name="Rectangle 6"/>
            <p:cNvSpPr>
              <a:spLocks noChangeArrowheads="1"/>
            </p:cNvSpPr>
            <p:nvPr/>
          </p:nvSpPr>
          <p:spPr bwMode="auto">
            <a:xfrm>
              <a:off x="1008" y="1152"/>
              <a:ext cx="3438" cy="1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 name="Rectangle 7"/>
            <p:cNvSpPr>
              <a:spLocks noChangeArrowheads="1"/>
            </p:cNvSpPr>
            <p:nvPr/>
          </p:nvSpPr>
          <p:spPr bwMode="auto">
            <a:xfrm>
              <a:off x="1045" y="1168"/>
              <a:ext cx="5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Element</a:t>
              </a:r>
              <a:endParaRPr lang="en-US" altLang="en-US" dirty="0"/>
            </a:p>
          </p:txBody>
        </p:sp>
        <p:sp>
          <p:nvSpPr>
            <p:cNvPr id="9" name="Rectangle 8"/>
            <p:cNvSpPr>
              <a:spLocks noChangeArrowheads="1"/>
            </p:cNvSpPr>
            <p:nvPr/>
          </p:nvSpPr>
          <p:spPr bwMode="auto">
            <a:xfrm>
              <a:off x="1735" y="1168"/>
              <a:ext cx="7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Z</a:t>
              </a:r>
              <a:endParaRPr lang="en-US" altLang="en-US" dirty="0"/>
            </a:p>
          </p:txBody>
        </p:sp>
        <p:sp>
          <p:nvSpPr>
            <p:cNvPr id="10" name="Rectangle 9"/>
            <p:cNvSpPr>
              <a:spLocks noChangeArrowheads="1"/>
            </p:cNvSpPr>
            <p:nvPr/>
          </p:nvSpPr>
          <p:spPr bwMode="auto">
            <a:xfrm>
              <a:off x="1940" y="1168"/>
              <a:ext cx="9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Wavelength Å</a:t>
              </a:r>
              <a:endParaRPr lang="en-US" altLang="en-US" dirty="0"/>
            </a:p>
          </p:txBody>
        </p:sp>
        <p:sp>
          <p:nvSpPr>
            <p:cNvPr id="11" name="Rectangle 10"/>
            <p:cNvSpPr>
              <a:spLocks noChangeArrowheads="1"/>
            </p:cNvSpPr>
            <p:nvPr/>
          </p:nvSpPr>
          <p:spPr bwMode="auto">
            <a:xfrm>
              <a:off x="2953" y="1168"/>
              <a:ext cx="79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Energy (eV)</a:t>
              </a:r>
              <a:endParaRPr lang="en-US" altLang="en-US" dirty="0"/>
            </a:p>
          </p:txBody>
        </p:sp>
        <p:sp>
          <p:nvSpPr>
            <p:cNvPr id="12" name="Rectangle 11"/>
            <p:cNvSpPr>
              <a:spLocks noChangeArrowheads="1"/>
            </p:cNvSpPr>
            <p:nvPr/>
          </p:nvSpPr>
          <p:spPr bwMode="auto">
            <a:xfrm>
              <a:off x="3793" y="1168"/>
              <a:ext cx="66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Edge (eV)</a:t>
              </a:r>
              <a:endParaRPr lang="en-US" altLang="en-US" dirty="0"/>
            </a:p>
          </p:txBody>
        </p:sp>
        <p:sp>
          <p:nvSpPr>
            <p:cNvPr id="13" name="Rectangle 12"/>
            <p:cNvSpPr>
              <a:spLocks noChangeArrowheads="1"/>
            </p:cNvSpPr>
            <p:nvPr/>
          </p:nvSpPr>
          <p:spPr bwMode="auto">
            <a:xfrm>
              <a:off x="1045" y="1340"/>
              <a:ext cx="16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Be</a:t>
              </a:r>
              <a:endParaRPr lang="en-US" altLang="en-US" dirty="0"/>
            </a:p>
          </p:txBody>
        </p:sp>
        <p:sp>
          <p:nvSpPr>
            <p:cNvPr id="14" name="Rectangle 13"/>
            <p:cNvSpPr>
              <a:spLocks noChangeArrowheads="1"/>
            </p:cNvSpPr>
            <p:nvPr/>
          </p:nvSpPr>
          <p:spPr bwMode="auto">
            <a:xfrm>
              <a:off x="1724" y="1340"/>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4</a:t>
              </a:r>
              <a:endParaRPr lang="en-US" altLang="en-US" dirty="0"/>
            </a:p>
          </p:txBody>
        </p:sp>
        <p:sp>
          <p:nvSpPr>
            <p:cNvPr id="15" name="Rectangle 14"/>
            <p:cNvSpPr>
              <a:spLocks noChangeArrowheads="1"/>
            </p:cNvSpPr>
            <p:nvPr/>
          </p:nvSpPr>
          <p:spPr bwMode="auto">
            <a:xfrm>
              <a:off x="1940" y="1340"/>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114</a:t>
              </a:r>
              <a:endParaRPr lang="en-US" altLang="en-US" dirty="0"/>
            </a:p>
          </p:txBody>
        </p:sp>
        <p:sp>
          <p:nvSpPr>
            <p:cNvPr id="16" name="Rectangle 15"/>
            <p:cNvSpPr>
              <a:spLocks noChangeArrowheads="1"/>
            </p:cNvSpPr>
            <p:nvPr/>
          </p:nvSpPr>
          <p:spPr bwMode="auto">
            <a:xfrm>
              <a:off x="2953" y="1340"/>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109</a:t>
              </a:r>
              <a:endParaRPr lang="en-US" altLang="en-US" dirty="0"/>
            </a:p>
          </p:txBody>
        </p:sp>
        <p:sp>
          <p:nvSpPr>
            <p:cNvPr id="17" name="Rectangle 16"/>
            <p:cNvSpPr>
              <a:spLocks noChangeArrowheads="1"/>
            </p:cNvSpPr>
            <p:nvPr/>
          </p:nvSpPr>
          <p:spPr bwMode="auto">
            <a:xfrm>
              <a:off x="3793" y="1340"/>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112</a:t>
              </a:r>
              <a:endParaRPr lang="en-US" altLang="en-US" dirty="0"/>
            </a:p>
          </p:txBody>
        </p:sp>
        <p:sp>
          <p:nvSpPr>
            <p:cNvPr id="18" name="Rectangle 17"/>
            <p:cNvSpPr>
              <a:spLocks noChangeArrowheads="1"/>
            </p:cNvSpPr>
            <p:nvPr/>
          </p:nvSpPr>
          <p:spPr bwMode="auto">
            <a:xfrm>
              <a:off x="1045" y="1513"/>
              <a:ext cx="8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B</a:t>
              </a:r>
              <a:endParaRPr lang="en-US" altLang="en-US" dirty="0"/>
            </a:p>
          </p:txBody>
        </p:sp>
        <p:sp>
          <p:nvSpPr>
            <p:cNvPr id="19" name="Rectangle 18"/>
            <p:cNvSpPr>
              <a:spLocks noChangeArrowheads="1"/>
            </p:cNvSpPr>
            <p:nvPr/>
          </p:nvSpPr>
          <p:spPr bwMode="auto">
            <a:xfrm>
              <a:off x="1724" y="1513"/>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5</a:t>
              </a:r>
              <a:endParaRPr lang="en-US" altLang="en-US" dirty="0"/>
            </a:p>
          </p:txBody>
        </p:sp>
        <p:sp>
          <p:nvSpPr>
            <p:cNvPr id="20" name="Rectangle 19"/>
            <p:cNvSpPr>
              <a:spLocks noChangeArrowheads="1"/>
            </p:cNvSpPr>
            <p:nvPr/>
          </p:nvSpPr>
          <p:spPr bwMode="auto">
            <a:xfrm>
              <a:off x="1940" y="1513"/>
              <a:ext cx="3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67.6</a:t>
              </a:r>
              <a:endParaRPr lang="en-US" altLang="en-US" dirty="0"/>
            </a:p>
          </p:txBody>
        </p:sp>
        <p:sp>
          <p:nvSpPr>
            <p:cNvPr id="21" name="Rectangle 20"/>
            <p:cNvSpPr>
              <a:spLocks noChangeArrowheads="1"/>
            </p:cNvSpPr>
            <p:nvPr/>
          </p:nvSpPr>
          <p:spPr bwMode="auto">
            <a:xfrm>
              <a:off x="2953" y="1513"/>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183</a:t>
              </a:r>
              <a:endParaRPr lang="en-US" altLang="en-US" dirty="0"/>
            </a:p>
          </p:txBody>
        </p:sp>
        <p:sp>
          <p:nvSpPr>
            <p:cNvPr id="22" name="Rectangle 21"/>
            <p:cNvSpPr>
              <a:spLocks noChangeArrowheads="1"/>
            </p:cNvSpPr>
            <p:nvPr/>
          </p:nvSpPr>
          <p:spPr bwMode="auto">
            <a:xfrm>
              <a:off x="3793" y="1513"/>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192</a:t>
              </a:r>
              <a:endParaRPr lang="en-US" altLang="en-US" dirty="0"/>
            </a:p>
          </p:txBody>
        </p:sp>
        <p:sp>
          <p:nvSpPr>
            <p:cNvPr id="23" name="Rectangle 22"/>
            <p:cNvSpPr>
              <a:spLocks noChangeArrowheads="1"/>
            </p:cNvSpPr>
            <p:nvPr/>
          </p:nvSpPr>
          <p:spPr bwMode="auto">
            <a:xfrm>
              <a:off x="1045" y="1685"/>
              <a:ext cx="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C</a:t>
              </a:r>
              <a:endParaRPr lang="en-US" altLang="en-US" dirty="0"/>
            </a:p>
          </p:txBody>
        </p:sp>
        <p:sp>
          <p:nvSpPr>
            <p:cNvPr id="24" name="Rectangle 23"/>
            <p:cNvSpPr>
              <a:spLocks noChangeArrowheads="1"/>
            </p:cNvSpPr>
            <p:nvPr/>
          </p:nvSpPr>
          <p:spPr bwMode="auto">
            <a:xfrm>
              <a:off x="1724" y="1685"/>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6</a:t>
              </a:r>
              <a:endParaRPr lang="en-US" altLang="en-US" dirty="0"/>
            </a:p>
          </p:txBody>
        </p:sp>
        <p:sp>
          <p:nvSpPr>
            <p:cNvPr id="25" name="Rectangle 24"/>
            <p:cNvSpPr>
              <a:spLocks noChangeArrowheads="1"/>
            </p:cNvSpPr>
            <p:nvPr/>
          </p:nvSpPr>
          <p:spPr bwMode="auto">
            <a:xfrm>
              <a:off x="1940" y="1685"/>
              <a:ext cx="3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44.7</a:t>
              </a:r>
              <a:endParaRPr lang="en-US" altLang="en-US" dirty="0"/>
            </a:p>
          </p:txBody>
        </p:sp>
        <p:sp>
          <p:nvSpPr>
            <p:cNvPr id="26" name="Rectangle 25"/>
            <p:cNvSpPr>
              <a:spLocks noChangeArrowheads="1"/>
            </p:cNvSpPr>
            <p:nvPr/>
          </p:nvSpPr>
          <p:spPr bwMode="auto">
            <a:xfrm>
              <a:off x="2953" y="1685"/>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277</a:t>
              </a:r>
              <a:endParaRPr lang="en-US" altLang="en-US" dirty="0"/>
            </a:p>
          </p:txBody>
        </p:sp>
        <p:sp>
          <p:nvSpPr>
            <p:cNvPr id="27" name="Rectangle 26"/>
            <p:cNvSpPr>
              <a:spLocks noChangeArrowheads="1"/>
            </p:cNvSpPr>
            <p:nvPr/>
          </p:nvSpPr>
          <p:spPr bwMode="auto">
            <a:xfrm>
              <a:off x="3793" y="1685"/>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284</a:t>
              </a:r>
              <a:endParaRPr lang="en-US" altLang="en-US" dirty="0"/>
            </a:p>
          </p:txBody>
        </p:sp>
        <p:sp>
          <p:nvSpPr>
            <p:cNvPr id="28" name="Rectangle 27"/>
            <p:cNvSpPr>
              <a:spLocks noChangeArrowheads="1"/>
            </p:cNvSpPr>
            <p:nvPr/>
          </p:nvSpPr>
          <p:spPr bwMode="auto">
            <a:xfrm>
              <a:off x="1045" y="1858"/>
              <a:ext cx="9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N</a:t>
              </a:r>
              <a:endParaRPr lang="en-US" altLang="en-US" dirty="0"/>
            </a:p>
          </p:txBody>
        </p:sp>
        <p:sp>
          <p:nvSpPr>
            <p:cNvPr id="29" name="Rectangle 28"/>
            <p:cNvSpPr>
              <a:spLocks noChangeArrowheads="1"/>
            </p:cNvSpPr>
            <p:nvPr/>
          </p:nvSpPr>
          <p:spPr bwMode="auto">
            <a:xfrm>
              <a:off x="1724" y="1858"/>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7</a:t>
              </a:r>
              <a:endParaRPr lang="en-US" altLang="en-US" dirty="0"/>
            </a:p>
          </p:txBody>
        </p:sp>
        <p:sp>
          <p:nvSpPr>
            <p:cNvPr id="30" name="Rectangle 29"/>
            <p:cNvSpPr>
              <a:spLocks noChangeArrowheads="1"/>
            </p:cNvSpPr>
            <p:nvPr/>
          </p:nvSpPr>
          <p:spPr bwMode="auto">
            <a:xfrm>
              <a:off x="1940" y="1858"/>
              <a:ext cx="3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31.6</a:t>
              </a:r>
              <a:endParaRPr lang="en-US" altLang="en-US" dirty="0"/>
            </a:p>
          </p:txBody>
        </p:sp>
        <p:sp>
          <p:nvSpPr>
            <p:cNvPr id="31" name="Rectangle 30"/>
            <p:cNvSpPr>
              <a:spLocks noChangeArrowheads="1"/>
            </p:cNvSpPr>
            <p:nvPr/>
          </p:nvSpPr>
          <p:spPr bwMode="auto">
            <a:xfrm>
              <a:off x="2953" y="1858"/>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292</a:t>
              </a:r>
              <a:endParaRPr lang="en-US" altLang="en-US" dirty="0"/>
            </a:p>
          </p:txBody>
        </p:sp>
        <p:sp>
          <p:nvSpPr>
            <p:cNvPr id="32" name="Rectangle 31"/>
            <p:cNvSpPr>
              <a:spLocks noChangeArrowheads="1"/>
            </p:cNvSpPr>
            <p:nvPr/>
          </p:nvSpPr>
          <p:spPr bwMode="auto">
            <a:xfrm>
              <a:off x="3793" y="1858"/>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400</a:t>
              </a:r>
              <a:endParaRPr lang="en-US" altLang="en-US" dirty="0"/>
            </a:p>
          </p:txBody>
        </p:sp>
        <p:sp>
          <p:nvSpPr>
            <p:cNvPr id="33" name="Rectangle 32"/>
            <p:cNvSpPr>
              <a:spLocks noChangeArrowheads="1"/>
            </p:cNvSpPr>
            <p:nvPr/>
          </p:nvSpPr>
          <p:spPr bwMode="auto">
            <a:xfrm>
              <a:off x="1045" y="2030"/>
              <a:ext cx="10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O</a:t>
              </a:r>
              <a:endParaRPr lang="en-US" altLang="en-US" dirty="0"/>
            </a:p>
          </p:txBody>
        </p:sp>
        <p:sp>
          <p:nvSpPr>
            <p:cNvPr id="34" name="Rectangle 33"/>
            <p:cNvSpPr>
              <a:spLocks noChangeArrowheads="1"/>
            </p:cNvSpPr>
            <p:nvPr/>
          </p:nvSpPr>
          <p:spPr bwMode="auto">
            <a:xfrm>
              <a:off x="1724" y="2030"/>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8</a:t>
              </a:r>
              <a:endParaRPr lang="en-US" altLang="en-US" dirty="0"/>
            </a:p>
          </p:txBody>
        </p:sp>
        <p:sp>
          <p:nvSpPr>
            <p:cNvPr id="35" name="Rectangle 34"/>
            <p:cNvSpPr>
              <a:spLocks noChangeArrowheads="1"/>
            </p:cNvSpPr>
            <p:nvPr/>
          </p:nvSpPr>
          <p:spPr bwMode="auto">
            <a:xfrm>
              <a:off x="1940" y="2030"/>
              <a:ext cx="3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23.6</a:t>
              </a:r>
              <a:endParaRPr lang="en-US" altLang="en-US" dirty="0"/>
            </a:p>
          </p:txBody>
        </p:sp>
        <p:sp>
          <p:nvSpPr>
            <p:cNvPr id="36" name="Rectangle 35"/>
            <p:cNvSpPr>
              <a:spLocks noChangeArrowheads="1"/>
            </p:cNvSpPr>
            <p:nvPr/>
          </p:nvSpPr>
          <p:spPr bwMode="auto">
            <a:xfrm>
              <a:off x="2953" y="2030"/>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525</a:t>
              </a:r>
              <a:endParaRPr lang="en-US" altLang="en-US" dirty="0"/>
            </a:p>
          </p:txBody>
        </p:sp>
        <p:sp>
          <p:nvSpPr>
            <p:cNvPr id="37" name="Rectangle 36"/>
            <p:cNvSpPr>
              <a:spLocks noChangeArrowheads="1"/>
            </p:cNvSpPr>
            <p:nvPr/>
          </p:nvSpPr>
          <p:spPr bwMode="auto">
            <a:xfrm>
              <a:off x="3793" y="2030"/>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532</a:t>
              </a:r>
              <a:endParaRPr lang="en-US" altLang="en-US" dirty="0"/>
            </a:p>
          </p:txBody>
        </p:sp>
        <p:sp>
          <p:nvSpPr>
            <p:cNvPr id="38" name="Rectangle 37"/>
            <p:cNvSpPr>
              <a:spLocks noChangeArrowheads="1"/>
            </p:cNvSpPr>
            <p:nvPr/>
          </p:nvSpPr>
          <p:spPr bwMode="auto">
            <a:xfrm>
              <a:off x="1045" y="2203"/>
              <a:ext cx="7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F</a:t>
              </a:r>
              <a:endParaRPr lang="en-US" altLang="en-US" dirty="0"/>
            </a:p>
          </p:txBody>
        </p:sp>
        <p:sp>
          <p:nvSpPr>
            <p:cNvPr id="39" name="Rectangle 38"/>
            <p:cNvSpPr>
              <a:spLocks noChangeArrowheads="1"/>
            </p:cNvSpPr>
            <p:nvPr/>
          </p:nvSpPr>
          <p:spPr bwMode="auto">
            <a:xfrm>
              <a:off x="1724" y="2203"/>
              <a:ext cx="91"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9</a:t>
              </a:r>
              <a:endParaRPr lang="en-US" altLang="en-US" dirty="0"/>
            </a:p>
          </p:txBody>
        </p:sp>
        <p:sp>
          <p:nvSpPr>
            <p:cNvPr id="40" name="Rectangle 39"/>
            <p:cNvSpPr>
              <a:spLocks noChangeArrowheads="1"/>
            </p:cNvSpPr>
            <p:nvPr/>
          </p:nvSpPr>
          <p:spPr bwMode="auto">
            <a:xfrm>
              <a:off x="1940" y="2203"/>
              <a:ext cx="31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18.3</a:t>
              </a:r>
              <a:endParaRPr lang="en-US" altLang="en-US" dirty="0"/>
            </a:p>
          </p:txBody>
        </p:sp>
        <p:sp>
          <p:nvSpPr>
            <p:cNvPr id="41" name="Rectangle 40"/>
            <p:cNvSpPr>
              <a:spLocks noChangeArrowheads="1"/>
            </p:cNvSpPr>
            <p:nvPr/>
          </p:nvSpPr>
          <p:spPr bwMode="auto">
            <a:xfrm>
              <a:off x="2953" y="2203"/>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677</a:t>
              </a:r>
              <a:endParaRPr lang="en-US" altLang="en-US" dirty="0"/>
            </a:p>
          </p:txBody>
        </p:sp>
        <p:sp>
          <p:nvSpPr>
            <p:cNvPr id="42" name="Rectangle 41"/>
            <p:cNvSpPr>
              <a:spLocks noChangeArrowheads="1"/>
            </p:cNvSpPr>
            <p:nvPr/>
          </p:nvSpPr>
          <p:spPr bwMode="auto">
            <a:xfrm>
              <a:off x="3793" y="2203"/>
              <a:ext cx="27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700" dirty="0">
                  <a:solidFill>
                    <a:srgbClr val="000000"/>
                  </a:solidFill>
                  <a:latin typeface="Geneva" charset="0"/>
                </a:rPr>
                <a:t>687</a:t>
              </a:r>
              <a:endParaRPr lang="en-US" altLang="en-US" dirty="0"/>
            </a:p>
          </p:txBody>
        </p:sp>
      </p:grpSp>
      <p:sp>
        <p:nvSpPr>
          <p:cNvPr id="4" name="Text Box 46"/>
          <p:cNvSpPr txBox="1">
            <a:spLocks noChangeArrowheads="1"/>
          </p:cNvSpPr>
          <p:nvPr/>
        </p:nvSpPr>
        <p:spPr bwMode="auto">
          <a:xfrm>
            <a:off x="1066800" y="4114800"/>
            <a:ext cx="7239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pPr>
            <a:r>
              <a:rPr lang="en-US" altLang="en-US" sz="2000" dirty="0"/>
              <a:t>We are concerned here primarily about the K lines of elements Be-F, although many of the concerns affecting their analysis is also true for L and M lines of heavier elements that fall in this low wavelength (low energy) realm</a:t>
            </a:r>
            <a:r>
              <a:rPr lang="en-US" altLang="en-US" sz="2000" dirty="0" smtClean="0"/>
              <a:t>.</a:t>
            </a:r>
            <a:endParaRPr lang="en-US" altLang="en-US" sz="2000" dirty="0"/>
          </a:p>
        </p:txBody>
      </p:sp>
      <p:sp>
        <p:nvSpPr>
          <p:cNvPr id="5" name="Text Box 48"/>
          <p:cNvSpPr txBox="1">
            <a:spLocks noChangeArrowheads="1"/>
          </p:cNvSpPr>
          <p:nvPr/>
        </p:nvSpPr>
        <p:spPr bwMode="auto">
          <a:xfrm>
            <a:off x="3162300" y="1506734"/>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lgn="ctr">
              <a:spcBef>
                <a:spcPct val="50000"/>
              </a:spcBef>
              <a:defRPr/>
            </a:pPr>
            <a:r>
              <a:rPr lang="en-US" dirty="0">
                <a:ea typeface="ＭＳ Ｐゴシック" charset="0"/>
              </a:rPr>
              <a:t>K</a:t>
            </a:r>
            <a:r>
              <a:rPr lang="en-US" dirty="0">
                <a:latin typeface="Symbol" charset="0"/>
                <a:ea typeface="ＭＳ Ｐゴシック" charset="0"/>
              </a:rPr>
              <a:t>a</a:t>
            </a:r>
            <a:r>
              <a:rPr lang="en-US" dirty="0">
                <a:ea typeface="ＭＳ Ｐゴシック" charset="0"/>
              </a:rPr>
              <a:t> X-ray Data</a:t>
            </a:r>
          </a:p>
        </p:txBody>
      </p:sp>
      <p:sp>
        <p:nvSpPr>
          <p:cNvPr id="6" name="Rectangle 5"/>
          <p:cNvSpPr/>
          <p:nvPr/>
        </p:nvSpPr>
        <p:spPr>
          <a:xfrm>
            <a:off x="1066800" y="5593458"/>
            <a:ext cx="5029200" cy="461665"/>
          </a:xfrm>
          <a:prstGeom prst="rect">
            <a:avLst/>
          </a:prstGeom>
        </p:spPr>
        <p:txBody>
          <a:bodyPr wrap="square">
            <a:spAutoFit/>
          </a:bodyPr>
          <a:lstStyle/>
          <a:p>
            <a:pPr>
              <a:spcBef>
                <a:spcPct val="50000"/>
              </a:spcBef>
            </a:pPr>
            <a:r>
              <a:rPr lang="en-US" altLang="en-US" dirty="0"/>
              <a:t>(Now, &gt;2012, Li is doable…sort of!)</a:t>
            </a:r>
          </a:p>
        </p:txBody>
      </p:sp>
    </p:spTree>
    <p:extLst>
      <p:ext uri="{BB962C8B-B14F-4D97-AF65-F5344CB8AC3E}">
        <p14:creationId xmlns:p14="http://schemas.microsoft.com/office/powerpoint/2010/main" val="356294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304800" y="152400"/>
            <a:ext cx="8382000" cy="796925"/>
          </a:xfrm>
        </p:spPr>
        <p:txBody>
          <a:bodyPr/>
          <a:lstStyle/>
          <a:p>
            <a:r>
              <a:rPr lang="en-US" altLang="en-US" sz="4000" dirty="0" smtClean="0"/>
              <a:t>Trace</a:t>
            </a:r>
            <a:r>
              <a:rPr lang="en-US" altLang="en-US" sz="2800" dirty="0" smtClean="0"/>
              <a:t> Strategies: Curved backgrounds</a:t>
            </a:r>
            <a:endParaRPr lang="en-US" altLang="en-US" sz="2800" dirty="0"/>
          </a:p>
        </p:txBody>
      </p:sp>
      <p:sp>
        <p:nvSpPr>
          <p:cNvPr id="75781" name="Text Box 5"/>
          <p:cNvSpPr txBox="1">
            <a:spLocks noChangeArrowheads="1"/>
          </p:cNvSpPr>
          <p:nvPr/>
        </p:nvSpPr>
        <p:spPr bwMode="auto">
          <a:xfrm>
            <a:off x="165624" y="976116"/>
            <a:ext cx="84223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There are some cases where the background has a curvature, particularly at low sin theta  A linear model (below) results in too high calculated background.</a:t>
            </a:r>
            <a:endParaRPr lang="en-US" altLang="en-US" dirty="0"/>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3" y="1850885"/>
            <a:ext cx="6192827" cy="416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2504"/>
            <a:ext cx="6921500" cy="4659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7"/>
                                        </p:tgtEl>
                                        <p:attrNameLst>
                                          <p:attrName>style.visibility</p:attrName>
                                        </p:attrNameLst>
                                      </p:cBhvr>
                                      <p:to>
                                        <p:strVal val="visible"/>
                                      </p:to>
                                    </p:set>
                                    <p:animEffect transition="in" filter="fade">
                                      <p:cBhvr>
                                        <p:cTn id="14" dur="1000"/>
                                        <p:tgtEl>
                                          <p:spTgt spid="38917"/>
                                        </p:tgtEl>
                                      </p:cBhvr>
                                    </p:animEffect>
                                    <p:anim calcmode="lin" valueType="num">
                                      <p:cBhvr>
                                        <p:cTn id="15" dur="1000" fill="hold"/>
                                        <p:tgtEl>
                                          <p:spTgt spid="38917"/>
                                        </p:tgtEl>
                                        <p:attrNameLst>
                                          <p:attrName>ppt_x</p:attrName>
                                        </p:attrNameLst>
                                      </p:cBhvr>
                                      <p:tavLst>
                                        <p:tav tm="0">
                                          <p:val>
                                            <p:strVal val="#ppt_x"/>
                                          </p:val>
                                        </p:tav>
                                        <p:tav tm="100000">
                                          <p:val>
                                            <p:strVal val="#ppt_x"/>
                                          </p:val>
                                        </p:tav>
                                      </p:tavLst>
                                    </p:anim>
                                    <p:anim calcmode="lin" valueType="num">
                                      <p:cBhvr>
                                        <p:cTn id="16"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8526"/>
            <a:ext cx="7315200" cy="830997"/>
          </a:xfrm>
          <a:prstGeom prst="rect">
            <a:avLst/>
          </a:prstGeom>
          <a:noFill/>
        </p:spPr>
        <p:txBody>
          <a:bodyPr wrap="square" rtlCol="0">
            <a:spAutoFit/>
          </a:bodyPr>
          <a:lstStyle/>
          <a:p>
            <a:pPr algn="ctr"/>
            <a:r>
              <a:rPr lang="en-US" dirty="0" smtClean="0"/>
              <a:t>Consider mean atomic number (MAN) </a:t>
            </a:r>
          </a:p>
          <a:p>
            <a:pPr algn="ctr"/>
            <a:r>
              <a:rPr lang="en-US" dirty="0" smtClean="0"/>
              <a:t>or multi-point backgrounds (MPB)</a:t>
            </a:r>
            <a:endParaRPr lang="en-US" dirty="0"/>
          </a:p>
        </p:txBody>
      </p:sp>
      <p:grpSp>
        <p:nvGrpSpPr>
          <p:cNvPr id="4" name="Group 3"/>
          <p:cNvGrpSpPr/>
          <p:nvPr/>
        </p:nvGrpSpPr>
        <p:grpSpPr>
          <a:xfrm>
            <a:off x="228600" y="919523"/>
            <a:ext cx="6248400" cy="5919606"/>
            <a:chOff x="228600" y="919523"/>
            <a:chExt cx="6248400" cy="5919606"/>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9523"/>
              <a:ext cx="6248400" cy="461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5638800"/>
              <a:ext cx="3657600" cy="1200329"/>
            </a:xfrm>
            <a:prstGeom prst="rect">
              <a:avLst/>
            </a:prstGeom>
            <a:noFill/>
          </p:spPr>
          <p:txBody>
            <a:bodyPr wrap="square" rtlCol="0">
              <a:spAutoFit/>
            </a:bodyPr>
            <a:lstStyle/>
            <a:p>
              <a:pPr algn="ctr"/>
              <a:r>
                <a:rPr lang="en-US" dirty="0" smtClean="0"/>
                <a:t>MAN (Z-bar vs. “on-peak” intensity iterated in the matrix correction)</a:t>
              </a:r>
              <a:endParaRPr lang="en-US" dirty="0"/>
            </a:p>
          </p:txBody>
        </p:sp>
      </p:grpSp>
      <p:grpSp>
        <p:nvGrpSpPr>
          <p:cNvPr id="6" name="Group 5"/>
          <p:cNvGrpSpPr/>
          <p:nvPr/>
        </p:nvGrpSpPr>
        <p:grpSpPr>
          <a:xfrm>
            <a:off x="3048000" y="784057"/>
            <a:ext cx="5943600" cy="6001906"/>
            <a:chOff x="3048000" y="665595"/>
            <a:chExt cx="5943600" cy="6001906"/>
          </a:xfrm>
        </p:grpSpPr>
        <p:pic>
          <p:nvPicPr>
            <p:cNvPr id="43012" name="Picture 4" descr="https://probesoftware.com/smf/gallery/395_21_03_16_2_23_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54398"/>
              <a:ext cx="5867400" cy="4813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53200" y="665595"/>
              <a:ext cx="2438400" cy="1200329"/>
            </a:xfrm>
            <a:prstGeom prst="rect">
              <a:avLst/>
            </a:prstGeom>
            <a:noFill/>
          </p:spPr>
          <p:txBody>
            <a:bodyPr wrap="square" rtlCol="0">
              <a:spAutoFit/>
            </a:bodyPr>
            <a:lstStyle/>
            <a:p>
              <a:pPr algn="ctr"/>
              <a:r>
                <a:rPr lang="en-US" dirty="0" smtClean="0"/>
                <a:t>MPB (iterated outside the matrix correction)</a:t>
              </a:r>
              <a:endParaRPr lang="en-US" dirty="0"/>
            </a:p>
          </p:txBody>
        </p:sp>
      </p:grpSp>
    </p:spTree>
    <p:extLst>
      <p:ext uri="{BB962C8B-B14F-4D97-AF65-F5344CB8AC3E}">
        <p14:creationId xmlns:p14="http://schemas.microsoft.com/office/powerpoint/2010/main" val="360270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8630119" cy="461665"/>
          </a:xfrm>
          <a:prstGeom prst="rect">
            <a:avLst/>
          </a:prstGeom>
          <a:noFill/>
        </p:spPr>
        <p:txBody>
          <a:bodyPr wrap="none" rtlCol="0">
            <a:spAutoFit/>
          </a:bodyPr>
          <a:lstStyle/>
          <a:p>
            <a:r>
              <a:rPr lang="en-US" dirty="0" smtClean="0"/>
              <a:t>Carbon contamination often requires TDI correction for trace carbon</a:t>
            </a:r>
            <a:endParaRPr lang="en-US" dirty="0"/>
          </a:p>
        </p:txBody>
      </p:sp>
      <p:grpSp>
        <p:nvGrpSpPr>
          <p:cNvPr id="6" name="Group 5"/>
          <p:cNvGrpSpPr/>
          <p:nvPr/>
        </p:nvGrpSpPr>
        <p:grpSpPr>
          <a:xfrm>
            <a:off x="304800" y="705379"/>
            <a:ext cx="8578570" cy="3190876"/>
            <a:chOff x="304800" y="705379"/>
            <a:chExt cx="8578570" cy="3190876"/>
          </a:xfrm>
        </p:grpSpPr>
        <p:pic>
          <p:nvPicPr>
            <p:cNvPr id="40968" name="Picture 8" descr="https://probesoftware.com/smf/gallery/395_08_09_21_3_30_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05379"/>
              <a:ext cx="4876800"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0" y="914400"/>
              <a:ext cx="3549370" cy="461665"/>
            </a:xfrm>
            <a:prstGeom prst="rect">
              <a:avLst/>
            </a:prstGeom>
            <a:noFill/>
          </p:spPr>
          <p:txBody>
            <a:bodyPr wrap="none" rtlCol="0">
              <a:spAutoFit/>
            </a:bodyPr>
            <a:lstStyle/>
            <a:p>
              <a:r>
                <a:rPr lang="en-US" dirty="0" smtClean="0"/>
                <a:t>Cryo-pumped clean syste</a:t>
              </a:r>
              <a:r>
                <a:rPr lang="en-US" dirty="0"/>
                <a:t>m</a:t>
              </a:r>
            </a:p>
          </p:txBody>
        </p:sp>
      </p:grpSp>
      <p:grpSp>
        <p:nvGrpSpPr>
          <p:cNvPr id="7" name="Group 6"/>
          <p:cNvGrpSpPr/>
          <p:nvPr/>
        </p:nvGrpSpPr>
        <p:grpSpPr>
          <a:xfrm>
            <a:off x="152400" y="1828800"/>
            <a:ext cx="6858000" cy="3345597"/>
            <a:chOff x="152400" y="1828800"/>
            <a:chExt cx="6858000" cy="3345597"/>
          </a:xfrm>
        </p:grpSpPr>
        <p:pic>
          <p:nvPicPr>
            <p:cNvPr id="40962" name="Picture 2" descr="https://probesoftware.com/smf/gallery/395_26_02_17_4_13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876800"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343400"/>
              <a:ext cx="1981201" cy="830997"/>
            </a:xfrm>
            <a:prstGeom prst="rect">
              <a:avLst/>
            </a:prstGeom>
            <a:noFill/>
          </p:spPr>
          <p:txBody>
            <a:bodyPr wrap="square" rtlCol="0">
              <a:spAutoFit/>
            </a:bodyPr>
            <a:lstStyle/>
            <a:p>
              <a:pPr algn="r"/>
              <a:r>
                <a:rPr lang="en-US" dirty="0" smtClean="0"/>
                <a:t>Contaminated system</a:t>
              </a:r>
              <a:endParaRPr lang="en-US" dirty="0"/>
            </a:p>
          </p:txBody>
        </p:sp>
      </p:grpSp>
      <p:grpSp>
        <p:nvGrpSpPr>
          <p:cNvPr id="8" name="Group 7"/>
          <p:cNvGrpSpPr/>
          <p:nvPr/>
        </p:nvGrpSpPr>
        <p:grpSpPr>
          <a:xfrm>
            <a:off x="2057400" y="3048000"/>
            <a:ext cx="6858000" cy="3657600"/>
            <a:chOff x="2057400" y="3048000"/>
            <a:chExt cx="6858000" cy="3657600"/>
          </a:xfrm>
        </p:grpSpPr>
        <p:pic>
          <p:nvPicPr>
            <p:cNvPr id="40966" name="Picture 6" descr="https://probesoftware.com/smf/gallery/395_11_09_21_2_28_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0480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6096000"/>
              <a:ext cx="1915909" cy="461665"/>
            </a:xfrm>
            <a:prstGeom prst="rect">
              <a:avLst/>
            </a:prstGeom>
            <a:noFill/>
          </p:spPr>
          <p:txBody>
            <a:bodyPr wrap="none" rtlCol="0">
              <a:spAutoFit/>
            </a:bodyPr>
            <a:lstStyle/>
            <a:p>
              <a:r>
                <a:rPr lang="en-US" dirty="0" smtClean="0"/>
                <a:t>Optical image</a:t>
              </a:r>
              <a:endParaRPr lang="en-US" dirty="0"/>
            </a:p>
          </p:txBody>
        </p:sp>
      </p:grpSp>
    </p:spTree>
    <p:extLst>
      <p:ext uri="{BB962C8B-B14F-4D97-AF65-F5344CB8AC3E}">
        <p14:creationId xmlns:p14="http://schemas.microsoft.com/office/powerpoint/2010/main" val="39384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157163"/>
            <a:ext cx="85243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Physical issues </a:t>
            </a:r>
            <a:r>
              <a:rPr lang="en-US" altLang="en-US" sz="2800" dirty="0" smtClean="0"/>
              <a:t>– carbon coat</a:t>
            </a:r>
            <a:endParaRPr lang="en-US" altLang="en-US" sz="2800" dirty="0"/>
          </a:p>
        </p:txBody>
      </p:sp>
      <p:sp>
        <p:nvSpPr>
          <p:cNvPr id="22531" name="Text Box 3"/>
          <p:cNvSpPr txBox="1">
            <a:spLocks noChangeArrowheads="1"/>
          </p:cNvSpPr>
          <p:nvPr/>
        </p:nvSpPr>
        <p:spPr bwMode="auto">
          <a:xfrm>
            <a:off x="161400" y="796850"/>
            <a:ext cx="419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sz="1800" dirty="0"/>
              <a:t> </a:t>
            </a:r>
            <a:r>
              <a:rPr lang="en-US" altLang="en-US" sz="1800" u="sng" dirty="0"/>
              <a:t>Carbon coat</a:t>
            </a:r>
            <a:r>
              <a:rPr lang="en-US" altLang="en-US" sz="1800" dirty="0"/>
              <a:t>: the conductive coating on the samples should be of the same thickness as on the standards being used. This can be evaluated experimentally or with the GMRFilm modeling program.  </a:t>
            </a:r>
            <a:endParaRPr lang="en-US" altLang="en-US" sz="1800" dirty="0" smtClean="0"/>
          </a:p>
          <a:p>
            <a:pPr>
              <a:spcBef>
                <a:spcPct val="50000"/>
              </a:spcBef>
              <a:buFontTx/>
              <a:buChar char="•"/>
            </a:pPr>
            <a:r>
              <a:rPr lang="en-US" altLang="en-US" sz="1800" dirty="0" smtClean="0"/>
              <a:t>Kerrick </a:t>
            </a:r>
            <a:r>
              <a:rPr lang="en-US" altLang="en-US" sz="1800" dirty="0"/>
              <a:t>et al. (1973) </a:t>
            </a:r>
            <a:r>
              <a:rPr lang="en-US" altLang="en-US" sz="1800" dirty="0" smtClean="0"/>
              <a:t>measured </a:t>
            </a:r>
            <a:r>
              <a:rPr lang="en-US" altLang="en-US" sz="1800" dirty="0"/>
              <a:t>the effect and showed it affected the light elements most strongly, and was worst at lower E</a:t>
            </a:r>
            <a:r>
              <a:rPr lang="en-US" altLang="en-US" sz="1800" baseline="-25000" dirty="0"/>
              <a:t>0</a:t>
            </a:r>
            <a:r>
              <a:rPr lang="en-US" altLang="en-US" sz="1800" dirty="0"/>
              <a:t>: a difference of 200 Å between sample and standard translated to a 4% difference in F Ka intensity. </a:t>
            </a:r>
            <a:endParaRPr lang="en-US" altLang="en-US" sz="1800" dirty="0" smtClean="0"/>
          </a:p>
          <a:p>
            <a:pPr>
              <a:spcBef>
                <a:spcPct val="50000"/>
              </a:spcBef>
              <a:buFontTx/>
              <a:buChar char="•"/>
            </a:pPr>
            <a:r>
              <a:rPr lang="en-US" altLang="en-US" sz="1800" dirty="0" smtClean="0"/>
              <a:t>There </a:t>
            </a:r>
            <a:r>
              <a:rPr lang="en-US" altLang="en-US" sz="1800" dirty="0"/>
              <a:t>is some antidotal evidence that old (many years-decade?) carbon coats may “go bad” (oxidize? delaminate?) and lose conductivity.</a:t>
            </a:r>
            <a:endParaRPr lang="en-US" altLang="en-US" sz="2000" dirty="0"/>
          </a:p>
        </p:txBody>
      </p:sp>
      <p:pic>
        <p:nvPicPr>
          <p:cNvPr id="52226" name="Picture 2" descr="Carbon Thickness Evaluation in Electron Microscopy | Science Lab | Leica  Micro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7342" y="796851"/>
            <a:ext cx="4293297" cy="411083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8600" y="3447976"/>
            <a:ext cx="8625538" cy="3384848"/>
            <a:chOff x="228600" y="3447976"/>
            <a:chExt cx="8625538" cy="3384848"/>
          </a:xfrm>
        </p:grpSpPr>
        <p:grpSp>
          <p:nvGrpSpPr>
            <p:cNvPr id="5" name="Group 4"/>
            <p:cNvGrpSpPr/>
            <p:nvPr/>
          </p:nvGrpSpPr>
          <p:grpSpPr>
            <a:xfrm>
              <a:off x="4517341" y="3447976"/>
              <a:ext cx="4336797" cy="3384848"/>
              <a:chOff x="4517341" y="3447976"/>
              <a:chExt cx="4336797" cy="3384848"/>
            </a:xfrm>
          </p:grpSpPr>
          <p:sp>
            <p:nvSpPr>
              <p:cNvPr id="2" name="TextBox 1"/>
              <p:cNvSpPr txBox="1"/>
              <p:nvPr/>
            </p:nvSpPr>
            <p:spPr>
              <a:xfrm>
                <a:off x="7112956" y="6571214"/>
                <a:ext cx="1741182" cy="261610"/>
              </a:xfrm>
              <a:prstGeom prst="rect">
                <a:avLst/>
              </a:prstGeom>
              <a:noFill/>
            </p:spPr>
            <p:txBody>
              <a:bodyPr wrap="none" rtlCol="0">
                <a:spAutoFit/>
              </a:bodyPr>
              <a:lstStyle/>
              <a:p>
                <a:r>
                  <a:rPr lang="en-US" sz="1100" dirty="0" smtClean="0"/>
                  <a:t>McSwiggen and Associates</a:t>
                </a:r>
                <a:endParaRPr lang="en-US" sz="11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341" y="3447976"/>
                <a:ext cx="4293297" cy="318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228600" y="5370885"/>
              <a:ext cx="4114800" cy="1200329"/>
            </a:xfrm>
            <a:prstGeom prst="rect">
              <a:avLst/>
            </a:prstGeom>
            <a:noFill/>
          </p:spPr>
          <p:txBody>
            <a:bodyPr wrap="square" rtlCol="0">
              <a:spAutoFit/>
            </a:bodyPr>
            <a:lstStyle/>
            <a:p>
              <a:r>
                <a:rPr lang="en-US" altLang="en-US" sz="1800" dirty="0"/>
                <a:t>McSwiggen compared oxygen and carbon intensities between a carbon coated standard with various carbon coated SiO2 glass materials</a:t>
              </a:r>
              <a:r>
                <a:rPr lang="en-US" altLang="en-US" sz="1800" dirty="0" smtClean="0"/>
                <a:t>.</a:t>
              </a:r>
              <a:endParaRPr lang="en-US" altLang="en-US" sz="1800" dirty="0"/>
            </a:p>
          </p:txBody>
        </p:sp>
      </p:grpSp>
      <p:grpSp>
        <p:nvGrpSpPr>
          <p:cNvPr id="10" name="Group 9"/>
          <p:cNvGrpSpPr/>
          <p:nvPr/>
        </p:nvGrpSpPr>
        <p:grpSpPr>
          <a:xfrm>
            <a:off x="4267200" y="629066"/>
            <a:ext cx="1988686" cy="1275934"/>
            <a:chOff x="4267200" y="629066"/>
            <a:chExt cx="1988686" cy="1275934"/>
          </a:xfrm>
        </p:grpSpPr>
        <p:sp>
          <p:nvSpPr>
            <p:cNvPr id="3" name="TextBox 2"/>
            <p:cNvSpPr txBox="1"/>
            <p:nvPr/>
          </p:nvSpPr>
          <p:spPr>
            <a:xfrm>
              <a:off x="4267200" y="629066"/>
              <a:ext cx="1988686" cy="461665"/>
            </a:xfrm>
            <a:prstGeom prst="rect">
              <a:avLst/>
            </a:prstGeom>
            <a:solidFill>
              <a:schemeClr val="accent1"/>
            </a:solidFill>
          </p:spPr>
          <p:txBody>
            <a:bodyPr wrap="none" rtlCol="0">
              <a:spAutoFit/>
            </a:bodyPr>
            <a:lstStyle/>
            <a:p>
              <a:r>
                <a:rPr lang="en-US" dirty="0" smtClean="0"/>
                <a:t>20 nm (200 A)</a:t>
              </a:r>
              <a:endParaRPr lang="en-US" dirty="0"/>
            </a:p>
          </p:txBody>
        </p:sp>
        <p:cxnSp>
          <p:nvCxnSpPr>
            <p:cNvPr id="9" name="Straight Arrow Connector 8"/>
            <p:cNvCxnSpPr/>
            <p:nvPr/>
          </p:nvCxnSpPr>
          <p:spPr bwMode="auto">
            <a:xfrm>
              <a:off x="5486400" y="1090731"/>
              <a:ext cx="769486" cy="814269"/>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002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62" y="2667000"/>
            <a:ext cx="6183313" cy="407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5" y="680383"/>
            <a:ext cx="4110038" cy="3352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228600" y="157163"/>
            <a:ext cx="85243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a:t>Sample/standard Error: Physical issues </a:t>
            </a:r>
            <a:r>
              <a:rPr lang="en-US" altLang="en-US" sz="2800" dirty="0" smtClean="0"/>
              <a:t>– carbon coat</a:t>
            </a:r>
            <a:endParaRPr lang="en-US" altLang="en-US" sz="2800" dirty="0"/>
          </a:p>
        </p:txBody>
      </p:sp>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687940"/>
            <a:ext cx="4462463" cy="263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1376" y="838200"/>
            <a:ext cx="4419600" cy="4154984"/>
          </a:xfrm>
          <a:prstGeom prst="rect">
            <a:avLst/>
          </a:prstGeom>
          <a:solidFill>
            <a:schemeClr val="accent1"/>
          </a:solidFill>
        </p:spPr>
        <p:txBody>
          <a:bodyPr wrap="square" rtlCol="0">
            <a:spAutoFit/>
          </a:bodyPr>
          <a:lstStyle/>
          <a:p>
            <a:pPr algn="ctr"/>
            <a:r>
              <a:rPr lang="en-US" b="1" dirty="0" smtClean="0"/>
              <a:t>For high accuracy light element work (major/minor elements), you must coat your standards and unknowns together!</a:t>
            </a:r>
          </a:p>
          <a:p>
            <a:pPr algn="ctr"/>
            <a:endParaRPr lang="en-US" b="1" dirty="0"/>
          </a:p>
          <a:p>
            <a:pPr algn="ctr"/>
            <a:r>
              <a:rPr lang="en-US" b="1" dirty="0" smtClean="0"/>
              <a:t>Or </a:t>
            </a:r>
          </a:p>
          <a:p>
            <a:pPr algn="ctr"/>
            <a:endParaRPr lang="en-US" b="1" dirty="0" smtClean="0"/>
          </a:p>
          <a:p>
            <a:pPr algn="ctr"/>
            <a:r>
              <a:rPr lang="en-US" b="1" dirty="0" smtClean="0"/>
              <a:t>correct the for the difference in standard/unknown coating differences in material and/or thickness in software!</a:t>
            </a:r>
            <a:endParaRPr lang="en-US" b="1" dirty="0"/>
          </a:p>
        </p:txBody>
      </p:sp>
    </p:spTree>
    <p:extLst>
      <p:ext uri="{BB962C8B-B14F-4D97-AF65-F5344CB8AC3E}">
        <p14:creationId xmlns:p14="http://schemas.microsoft.com/office/powerpoint/2010/main" val="36312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5800" y="255588"/>
            <a:ext cx="784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Light Elements are affected by </a:t>
            </a:r>
            <a:r>
              <a:rPr lang="en-US" altLang="en-US" sz="2800" dirty="0"/>
              <a:t>Surface Irregularities</a:t>
            </a:r>
          </a:p>
        </p:txBody>
      </p:sp>
      <p:sp>
        <p:nvSpPr>
          <p:cNvPr id="16387" name="Text Box 3"/>
          <p:cNvSpPr txBox="1">
            <a:spLocks noChangeArrowheads="1"/>
          </p:cNvSpPr>
          <p:nvPr/>
        </p:nvSpPr>
        <p:spPr bwMode="auto">
          <a:xfrm>
            <a:off x="6183313" y="6261100"/>
            <a:ext cx="2805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1200" dirty="0"/>
              <a:t>Lifshin and Gauvin, 2001</a:t>
            </a:r>
            <a:r>
              <a:rPr lang="en-US" altLang="en-US" sz="1200" dirty="0" smtClean="0"/>
              <a:t>, Fig</a:t>
            </a:r>
            <a:r>
              <a:rPr lang="en-US" altLang="en-US" sz="1200" dirty="0"/>
              <a:t>. 4,  p. 171.</a:t>
            </a:r>
            <a:r>
              <a:rPr lang="en-US" altLang="en-US" dirty="0"/>
              <a:t> </a:t>
            </a:r>
          </a:p>
        </p:txBody>
      </p:sp>
      <p:pic>
        <p:nvPicPr>
          <p:cNvPr id="16388" name="Picture 4" descr="Fig4-Lifshin.jpg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1482725"/>
            <a:ext cx="5900738" cy="4468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188913" y="1198563"/>
            <a:ext cx="2754312"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These Monte Carlo simulations show the effect on K and L line X-rays of Ni and Al, of one-directional V-grooves of height (h) varying from .1 to 1 </a:t>
            </a:r>
            <a:r>
              <a:rPr lang="en-US" altLang="en-US" sz="2000" dirty="0">
                <a:latin typeface="Symbol" pitchFamily="18" charset="2"/>
              </a:rPr>
              <a:t>m</a:t>
            </a:r>
            <a:r>
              <a:rPr lang="en-US" altLang="en-US" sz="2000" dirty="0"/>
              <a:t>m. The smallest (.1 </a:t>
            </a:r>
            <a:r>
              <a:rPr lang="en-US" altLang="en-US" sz="2000" dirty="0">
                <a:latin typeface="Symbol" pitchFamily="18" charset="2"/>
              </a:rPr>
              <a:t>m</a:t>
            </a:r>
            <a:r>
              <a:rPr lang="en-US" altLang="en-US" sz="2000" dirty="0"/>
              <a:t>m) grooves have no noticeable effect, but the deeper grooves clearly have major impacts on Al Ka and Ni La (due to more or less absorption), with the greatest impact on the lowest energy line.</a:t>
            </a:r>
          </a:p>
        </p:txBody>
      </p:sp>
    </p:spTree>
    <p:extLst>
      <p:ext uri="{BB962C8B-B14F-4D97-AF65-F5344CB8AC3E}">
        <p14:creationId xmlns:p14="http://schemas.microsoft.com/office/powerpoint/2010/main" val="345721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334963"/>
            <a:ext cx="784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lgn="ctr">
              <a:spcBef>
                <a:spcPct val="50000"/>
              </a:spcBef>
            </a:pPr>
            <a:r>
              <a:rPr lang="en-US" altLang="en-US" sz="2800" dirty="0" smtClean="0"/>
              <a:t>Light elements are sensitive to surface layers!</a:t>
            </a:r>
            <a:endParaRPr lang="en-US" altLang="en-US" sz="2800" dirty="0"/>
          </a:p>
        </p:txBody>
      </p:sp>
      <p:sp>
        <p:nvSpPr>
          <p:cNvPr id="20483" name="Text Box 3"/>
          <p:cNvSpPr txBox="1">
            <a:spLocks noChangeArrowheads="1"/>
          </p:cNvSpPr>
          <p:nvPr/>
        </p:nvSpPr>
        <p:spPr bwMode="auto">
          <a:xfrm>
            <a:off x="609600" y="1295400"/>
            <a:ext cx="3382962"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buFontTx/>
              <a:buChar char="•"/>
            </a:pPr>
            <a:r>
              <a:rPr lang="en-US" altLang="en-US" dirty="0"/>
              <a:t> </a:t>
            </a:r>
            <a:r>
              <a:rPr lang="en-US" altLang="en-US" u="sng" dirty="0"/>
              <a:t>Oxide coating/film</a:t>
            </a:r>
            <a:r>
              <a:rPr lang="en-US" altLang="en-US" dirty="0"/>
              <a:t>: this can be a significant problem for metals that oxidize (e.g., Al, Mn, Mg, Ti, etc.), particularly for standards. These can reach fractions of a </a:t>
            </a:r>
            <a:r>
              <a:rPr lang="en-US" altLang="en-US" dirty="0">
                <a:latin typeface="Symbol" pitchFamily="18" charset="2"/>
              </a:rPr>
              <a:t>m</a:t>
            </a:r>
            <a:r>
              <a:rPr lang="en-US" altLang="en-US" dirty="0"/>
              <a:t>m in depth, and significantly alter the X-ray intensity of the line being acquired for the standard, resulting in an overestimate of the element in the unknown.</a:t>
            </a:r>
          </a:p>
        </p:txBody>
      </p:sp>
      <p:grpSp>
        <p:nvGrpSpPr>
          <p:cNvPr id="4" name="Group 3"/>
          <p:cNvGrpSpPr/>
          <p:nvPr/>
        </p:nvGrpSpPr>
        <p:grpSpPr>
          <a:xfrm>
            <a:off x="4401337" y="1295400"/>
            <a:ext cx="4514063" cy="5302250"/>
            <a:chOff x="4401337" y="1295400"/>
            <a:chExt cx="4514063" cy="5302250"/>
          </a:xfrm>
        </p:grpSpPr>
        <p:pic>
          <p:nvPicPr>
            <p:cNvPr id="20484" name="Picture 4" descr="Ti-oxidecoat.pict                                              0000D715&#10; Electron2 Go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337" y="1295400"/>
              <a:ext cx="4286250" cy="3246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5"/>
            <p:cNvSpPr txBox="1">
              <a:spLocks noChangeArrowheads="1"/>
            </p:cNvSpPr>
            <p:nvPr/>
          </p:nvSpPr>
          <p:spPr bwMode="auto">
            <a:xfrm>
              <a:off x="4419600" y="4981575"/>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a:defRPr>
              </a:lvl1pPr>
              <a:lvl2pPr marL="742950" indent="-285750">
                <a:defRPr sz="2400">
                  <a:solidFill>
                    <a:schemeClr val="tx1"/>
                  </a:solidFill>
                  <a:latin typeface="Times New Roman"/>
                </a:defRPr>
              </a:lvl2pPr>
              <a:lvl3pPr marL="1143000" indent="-228600">
                <a:defRPr sz="2400">
                  <a:solidFill>
                    <a:schemeClr val="tx1"/>
                  </a:solidFill>
                  <a:latin typeface="Times New Roman"/>
                </a:defRPr>
              </a:lvl3pPr>
              <a:lvl4pPr marL="1600200" indent="-228600">
                <a:defRPr sz="2400">
                  <a:solidFill>
                    <a:schemeClr val="tx1"/>
                  </a:solidFill>
                  <a:latin typeface="Times New Roman"/>
                </a:defRPr>
              </a:lvl4pPr>
              <a:lvl5pPr marL="2057400" indent="-228600">
                <a:defRPr sz="2400">
                  <a:solidFill>
                    <a:schemeClr val="tx1"/>
                  </a:solidFill>
                  <a:latin typeface="Times New Roman"/>
                </a:defRPr>
              </a:lvl5pPr>
              <a:lvl6pPr marL="2514600" indent="-228600" eaLnBrk="0" fontAlgn="base" hangingPunct="0">
                <a:spcBef>
                  <a:spcPct val="0"/>
                </a:spcBef>
                <a:spcAft>
                  <a:spcPct val="0"/>
                </a:spcAft>
                <a:defRPr sz="2400">
                  <a:solidFill>
                    <a:schemeClr val="tx1"/>
                  </a:solidFill>
                  <a:latin typeface="Times New Roman"/>
                </a:defRPr>
              </a:lvl6pPr>
              <a:lvl7pPr marL="2971800" indent="-228600" eaLnBrk="0" fontAlgn="base" hangingPunct="0">
                <a:spcBef>
                  <a:spcPct val="0"/>
                </a:spcBef>
                <a:spcAft>
                  <a:spcPct val="0"/>
                </a:spcAft>
                <a:defRPr sz="2400">
                  <a:solidFill>
                    <a:schemeClr val="tx1"/>
                  </a:solidFill>
                  <a:latin typeface="Times New Roman"/>
                </a:defRPr>
              </a:lvl7pPr>
              <a:lvl8pPr marL="3429000" indent="-228600" eaLnBrk="0" fontAlgn="base" hangingPunct="0">
                <a:spcBef>
                  <a:spcPct val="0"/>
                </a:spcBef>
                <a:spcAft>
                  <a:spcPct val="0"/>
                </a:spcAft>
                <a:defRPr sz="2400">
                  <a:solidFill>
                    <a:schemeClr val="tx1"/>
                  </a:solidFill>
                  <a:latin typeface="Times New Roman"/>
                </a:defRPr>
              </a:lvl8pPr>
              <a:lvl9pPr marL="3886200" indent="-228600" eaLnBrk="0" fontAlgn="base" hangingPunct="0">
                <a:spcBef>
                  <a:spcPct val="0"/>
                </a:spcBef>
                <a:spcAft>
                  <a:spcPct val="0"/>
                </a:spcAft>
                <a:defRPr sz="2400">
                  <a:solidFill>
                    <a:schemeClr val="tx1"/>
                  </a:solidFill>
                  <a:latin typeface="Times New Roman"/>
                </a:defRPr>
              </a:lvl9pPr>
            </a:lstStyle>
            <a:p>
              <a:pPr>
                <a:spcBef>
                  <a:spcPct val="50000"/>
                </a:spcBef>
              </a:pPr>
              <a:r>
                <a:rPr lang="en-US" altLang="en-US" sz="2000" dirty="0"/>
                <a:t>This plot shows the effect of a thin oxide skin (TiO</a:t>
              </a:r>
              <a:r>
                <a:rPr lang="en-US" altLang="en-US" sz="2000" baseline="-25000" dirty="0"/>
                <a:t>2</a:t>
              </a:r>
              <a:r>
                <a:rPr lang="en-US" altLang="en-US" sz="2000" dirty="0"/>
                <a:t>) on reducing the characteristic X-rays from a pure metal standard (Ti), and is most severe for lower E</a:t>
              </a:r>
              <a:r>
                <a:rPr lang="en-US" altLang="en-US" sz="2000" baseline="-25000" dirty="0"/>
                <a:t>0</a:t>
              </a:r>
              <a:r>
                <a:rPr lang="en-US" altLang="en-US" sz="2000" dirty="0"/>
                <a:t>. (Modeled with GMRFilm software).</a:t>
              </a:r>
            </a:p>
          </p:txBody>
        </p:sp>
        <p:sp>
          <p:nvSpPr>
            <p:cNvPr id="3" name="TextBox 2"/>
            <p:cNvSpPr txBox="1"/>
            <p:nvPr/>
          </p:nvSpPr>
          <p:spPr>
            <a:xfrm>
              <a:off x="7239000" y="4579328"/>
              <a:ext cx="1321196" cy="307777"/>
            </a:xfrm>
            <a:prstGeom prst="rect">
              <a:avLst/>
            </a:prstGeom>
            <a:noFill/>
          </p:spPr>
          <p:txBody>
            <a:bodyPr wrap="none" rtlCol="0">
              <a:spAutoFit/>
            </a:bodyPr>
            <a:lstStyle/>
            <a:p>
              <a:r>
                <a:rPr lang="en-US" sz="1400" dirty="0" smtClean="0"/>
                <a:t>Fournelle, 2006</a:t>
              </a:r>
              <a:endParaRPr lang="en-US" sz="1400" dirty="0"/>
            </a:p>
          </p:txBody>
        </p:sp>
      </p:grpSp>
      <p:sp>
        <p:nvSpPr>
          <p:cNvPr id="2" name="TextBox 1"/>
          <p:cNvSpPr txBox="1"/>
          <p:nvPr/>
        </p:nvSpPr>
        <p:spPr>
          <a:xfrm>
            <a:off x="2301081" y="2057400"/>
            <a:ext cx="4366419" cy="3046988"/>
          </a:xfrm>
          <a:prstGeom prst="rect">
            <a:avLst/>
          </a:prstGeom>
          <a:solidFill>
            <a:schemeClr val="accent1"/>
          </a:solidFill>
        </p:spPr>
        <p:txBody>
          <a:bodyPr wrap="square" rtlCol="0">
            <a:spAutoFit/>
          </a:bodyPr>
          <a:lstStyle/>
          <a:p>
            <a:pPr algn="ctr"/>
            <a:r>
              <a:rPr lang="en-US" sz="3200" dirty="0" smtClean="0"/>
              <a:t>Re-polish Your Metal Standard Mounts Every Year!</a:t>
            </a:r>
            <a:endParaRPr lang="en-US" sz="3200" dirty="0"/>
          </a:p>
          <a:p>
            <a:pPr algn="ctr"/>
            <a:endParaRPr lang="en-US" sz="3200" dirty="0" smtClean="0"/>
          </a:p>
          <a:p>
            <a:pPr algn="ctr"/>
            <a:r>
              <a:rPr lang="en-US" sz="3200" dirty="0" smtClean="0"/>
              <a:t>Or even more often in the case of some metals!</a:t>
            </a:r>
            <a:endParaRPr lang="en-US" sz="3200" dirty="0"/>
          </a:p>
        </p:txBody>
      </p:sp>
    </p:spTree>
    <p:extLst>
      <p:ext uri="{BB962C8B-B14F-4D97-AF65-F5344CB8AC3E}">
        <p14:creationId xmlns:p14="http://schemas.microsoft.com/office/powerpoint/2010/main" val="25508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016000" y="1675606"/>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buFontTx/>
              <a:buChar char="•"/>
              <a:defRPr/>
            </a:pPr>
            <a:endParaRPr lang="en-US" sz="2000" dirty="0">
              <a:ea typeface="ＭＳ Ｐゴシック"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3" y="734218"/>
            <a:ext cx="5145088" cy="1993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13" y="2882106"/>
            <a:ext cx="5180013"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59" y="4884403"/>
            <a:ext cx="5210175" cy="1881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6"/>
          <p:cNvSpPr txBox="1">
            <a:spLocks noChangeArrowheads="1"/>
          </p:cNvSpPr>
          <p:nvPr/>
        </p:nvSpPr>
        <p:spPr bwMode="auto">
          <a:xfrm>
            <a:off x="3441700" y="2945606"/>
            <a:ext cx="368300" cy="46672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b="1" dirty="0">
                <a:solidFill>
                  <a:srgbClr val="FF0000"/>
                </a:solidFill>
                <a:ea typeface="ＭＳ Ｐゴシック" charset="0"/>
              </a:rPr>
              <a:t>C</a:t>
            </a:r>
            <a:endParaRPr lang="en-US" dirty="0">
              <a:ea typeface="ＭＳ Ｐゴシック" charset="0"/>
            </a:endParaRPr>
          </a:p>
        </p:txBody>
      </p:sp>
      <p:sp>
        <p:nvSpPr>
          <p:cNvPr id="7" name="Text Box 17"/>
          <p:cNvSpPr txBox="1">
            <a:spLocks noChangeArrowheads="1"/>
          </p:cNvSpPr>
          <p:nvPr/>
        </p:nvSpPr>
        <p:spPr bwMode="auto">
          <a:xfrm>
            <a:off x="3416300" y="1497806"/>
            <a:ext cx="368300" cy="46672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b="1" dirty="0">
                <a:solidFill>
                  <a:srgbClr val="FF0000"/>
                </a:solidFill>
                <a:ea typeface="ＭＳ Ｐゴシック" charset="0"/>
              </a:rPr>
              <a:t>B</a:t>
            </a:r>
            <a:endParaRPr lang="en-US" dirty="0">
              <a:ea typeface="ＭＳ Ｐゴシック" charset="0"/>
            </a:endParaRPr>
          </a:p>
        </p:txBody>
      </p:sp>
      <p:sp>
        <p:nvSpPr>
          <p:cNvPr id="8" name="Text Box 18"/>
          <p:cNvSpPr txBox="1">
            <a:spLocks noChangeArrowheads="1"/>
          </p:cNvSpPr>
          <p:nvPr/>
        </p:nvSpPr>
        <p:spPr bwMode="auto">
          <a:xfrm>
            <a:off x="3517900" y="4964906"/>
            <a:ext cx="368300" cy="46672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b="1" dirty="0">
                <a:solidFill>
                  <a:srgbClr val="FF0000"/>
                </a:solidFill>
                <a:ea typeface="ＭＳ Ｐゴシック" charset="0"/>
              </a:rPr>
              <a:t>N</a:t>
            </a:r>
            <a:endParaRPr lang="en-US" dirty="0">
              <a:ea typeface="ＭＳ Ｐゴシック" charset="0"/>
            </a:endParaRPr>
          </a:p>
        </p:txBody>
      </p:sp>
      <p:sp>
        <p:nvSpPr>
          <p:cNvPr id="9" name="Text Box 20"/>
          <p:cNvSpPr txBox="1">
            <a:spLocks noChangeArrowheads="1"/>
          </p:cNvSpPr>
          <p:nvPr/>
        </p:nvSpPr>
        <p:spPr bwMode="auto">
          <a:xfrm>
            <a:off x="5791201" y="1027906"/>
            <a:ext cx="3276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dirty="0" smtClean="0">
                <a:ea typeface="ＭＳ Ｐゴシック" charset="0"/>
              </a:rPr>
              <a:t>Potential interferences…</a:t>
            </a:r>
          </a:p>
          <a:p>
            <a:pPr>
              <a:spcBef>
                <a:spcPct val="50000"/>
              </a:spcBef>
              <a:defRPr/>
            </a:pPr>
            <a:r>
              <a:rPr lang="en-US" b="1" dirty="0" smtClean="0">
                <a:solidFill>
                  <a:srgbClr val="00FF00"/>
                </a:solidFill>
                <a:ea typeface="ＭＳ Ｐゴシック" charset="0"/>
              </a:rPr>
              <a:t>Green</a:t>
            </a:r>
            <a:r>
              <a:rPr lang="en-US" dirty="0" smtClean="0">
                <a:ea typeface="ＭＳ Ｐゴシック" charset="0"/>
              </a:rPr>
              <a:t> </a:t>
            </a:r>
            <a:r>
              <a:rPr lang="en-US" dirty="0">
                <a:ea typeface="ＭＳ Ｐゴシック" charset="0"/>
              </a:rPr>
              <a:t>indicates first order interferences, and </a:t>
            </a:r>
            <a:r>
              <a:rPr lang="en-US" b="1" dirty="0">
                <a:solidFill>
                  <a:srgbClr val="0000CC"/>
                </a:solidFill>
                <a:ea typeface="ＭＳ Ｐゴシック" charset="0"/>
              </a:rPr>
              <a:t>blue</a:t>
            </a:r>
            <a:r>
              <a:rPr lang="en-US" dirty="0">
                <a:ea typeface="ＭＳ Ｐゴシック" charset="0"/>
              </a:rPr>
              <a:t> higher order ones</a:t>
            </a:r>
            <a:r>
              <a:rPr lang="en-US" dirty="0" smtClean="0">
                <a:ea typeface="ＭＳ Ｐゴシック" charset="0"/>
              </a:rPr>
              <a:t>.</a:t>
            </a:r>
          </a:p>
        </p:txBody>
      </p:sp>
      <p:sp>
        <p:nvSpPr>
          <p:cNvPr id="11" name="Rectangle 10"/>
          <p:cNvSpPr>
            <a:spLocks noGrp="1" noChangeArrowheads="1"/>
          </p:cNvSpPr>
          <p:nvPr/>
        </p:nvSpPr>
        <p:spPr bwMode="auto">
          <a:xfrm>
            <a:off x="152400" y="762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3200" dirty="0" smtClean="0">
                <a:ea typeface="+mj-ea"/>
                <a:cs typeface="+mj-cs"/>
              </a:rPr>
              <a:t>Spectral Interferences (as shown by Virtual WDS)</a:t>
            </a:r>
            <a:endParaRPr lang="en-US" dirty="0" smtClean="0">
              <a:ea typeface="+mj-ea"/>
              <a:cs typeface="+mj-cs"/>
            </a:endParaRPr>
          </a:p>
        </p:txBody>
      </p:sp>
    </p:spTree>
    <p:extLst>
      <p:ext uri="{BB962C8B-B14F-4D97-AF65-F5344CB8AC3E}">
        <p14:creationId xmlns:p14="http://schemas.microsoft.com/office/powerpoint/2010/main" val="901050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406400" y="207962"/>
            <a:ext cx="84582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3200" dirty="0" smtClean="0">
                <a:ea typeface="+mj-ea"/>
                <a:cs typeface="+mj-cs"/>
              </a:rPr>
              <a:t>More Interferences (as shown by Virtual WDS)</a:t>
            </a:r>
            <a:endParaRPr lang="en-US" dirty="0" smtClean="0">
              <a:ea typeface="+mj-ea"/>
              <a:cs typeface="+mj-cs"/>
            </a:endParaRPr>
          </a:p>
        </p:txBody>
      </p:sp>
      <p:sp>
        <p:nvSpPr>
          <p:cNvPr id="3" name="Text Box 4"/>
          <p:cNvSpPr txBox="1">
            <a:spLocks noChangeArrowheads="1"/>
          </p:cNvSpPr>
          <p:nvPr/>
        </p:nvSpPr>
        <p:spPr bwMode="auto">
          <a:xfrm>
            <a:off x="1016000" y="2033587"/>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buFontTx/>
              <a:buChar char="•"/>
              <a:defRPr/>
            </a:pPr>
            <a:endParaRPr lang="en-US" sz="2000" dirty="0">
              <a:ea typeface="ＭＳ Ｐゴシック" charset="0"/>
            </a:endParaRPr>
          </a:p>
        </p:txBody>
      </p:sp>
      <p:sp>
        <p:nvSpPr>
          <p:cNvPr id="4" name="Text Box 11"/>
          <p:cNvSpPr txBox="1">
            <a:spLocks noChangeArrowheads="1"/>
          </p:cNvSpPr>
          <p:nvPr/>
        </p:nvSpPr>
        <p:spPr bwMode="auto">
          <a:xfrm>
            <a:off x="6096000" y="1378221"/>
            <a:ext cx="2895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dirty="0">
                <a:ea typeface="ＭＳ Ｐゴシック" charset="0"/>
              </a:rPr>
              <a:t>Note the large number of interferences for O and F ka. This increases the difficulty of analysis of those elements.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657600"/>
            <a:ext cx="5570538" cy="238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143000"/>
            <a:ext cx="5535613" cy="238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3568700" y="1474787"/>
            <a:ext cx="431800" cy="46672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b="1" dirty="0">
                <a:solidFill>
                  <a:srgbClr val="FF0000"/>
                </a:solidFill>
                <a:ea typeface="ＭＳ Ｐゴシック" charset="0"/>
              </a:rPr>
              <a:t>O</a:t>
            </a:r>
            <a:endParaRPr lang="en-US" dirty="0">
              <a:ea typeface="ＭＳ Ｐゴシック" charset="0"/>
            </a:endParaRPr>
          </a:p>
        </p:txBody>
      </p:sp>
      <p:sp>
        <p:nvSpPr>
          <p:cNvPr id="8" name="Text Box 8"/>
          <p:cNvSpPr txBox="1">
            <a:spLocks noChangeArrowheads="1"/>
          </p:cNvSpPr>
          <p:nvPr/>
        </p:nvSpPr>
        <p:spPr bwMode="auto">
          <a:xfrm>
            <a:off x="3594100" y="4078287"/>
            <a:ext cx="368300" cy="46672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b="1" dirty="0">
                <a:solidFill>
                  <a:srgbClr val="FF0000"/>
                </a:solidFill>
                <a:ea typeface="ＭＳ Ｐゴシック" charset="0"/>
              </a:rPr>
              <a:t>F</a:t>
            </a:r>
            <a:endParaRPr lang="en-US" dirty="0">
              <a:ea typeface="ＭＳ Ｐゴシック" charset="0"/>
            </a:endParaRPr>
          </a:p>
        </p:txBody>
      </p:sp>
    </p:spTree>
    <p:extLst>
      <p:ext uri="{BB962C8B-B14F-4D97-AF65-F5344CB8AC3E}">
        <p14:creationId xmlns:p14="http://schemas.microsoft.com/office/powerpoint/2010/main" val="2922284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57800" y="266595"/>
            <a:ext cx="3429000" cy="6401753"/>
          </a:xfrm>
          <a:prstGeom prst="rect">
            <a:avLst/>
          </a:prstGeom>
        </p:spPr>
        <p:txBody>
          <a:bodyPr wrap="square">
            <a:spAutoFit/>
          </a:bodyPr>
          <a:lstStyle/>
          <a:p>
            <a:r>
              <a:rPr lang="en-US" sz="500" b="1" dirty="0">
                <a:latin typeface="Courier New" panose="02070309020205020404" pitchFamily="49" charset="0"/>
                <a:cs typeface="Courier New" panose="02070309020205020404" pitchFamily="49" charset="0"/>
              </a:rPr>
              <a:t>On Peak Interferences for : St 1125 Pollucite, PA-031</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Si ka    TAP at  7.14182 angstroms, at an assumed concentration of 22.32913 wt.% </a:t>
            </a:r>
          </a:p>
          <a:p>
            <a:r>
              <a:rPr lang="en-US" sz="500" b="1" dirty="0">
                <a:latin typeface="Courier New" panose="02070309020205020404" pitchFamily="49" charset="0"/>
                <a:cs typeface="Courier New" panose="02070309020205020404" pitchFamily="49" charset="0"/>
              </a:rPr>
              <a:t>  Interference by Cs LG1      III   at  7.04600 ( 27368.4) ( -372.20) =      1.5%</a:t>
            </a:r>
          </a:p>
          <a:p>
            <a:r>
              <a:rPr lang="en-US" sz="500" b="1" dirty="0">
                <a:latin typeface="Courier New" panose="02070309020205020404" pitchFamily="49" charset="0"/>
                <a:cs typeface="Courier New" panose="02070309020205020404" pitchFamily="49" charset="0"/>
              </a:rPr>
              <a:t>  Interference by Cs SLG1`    III   at  7.06470 ( 27441.1) ( -299.56) =       .2%</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LB1            at  7.07670 ( 27487.7) ( -252.95) =       .3%</a:t>
            </a:r>
          </a:p>
          <a:p>
            <a:r>
              <a:rPr lang="en-US" sz="500" b="1" dirty="0">
                <a:latin typeface="Courier New" panose="02070309020205020404" pitchFamily="49" charset="0"/>
                <a:cs typeface="Courier New" panose="02070309020205020404" pitchFamily="49" charset="0"/>
              </a:rPr>
              <a:t>  On Peak Position   -------------  at  7.14182 ( 27740.6)</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LA1            at  7.31900 ( 28428.8) ( 688.201) =       .5%</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LA2            at  7.32770 ( 28462.6) ( 721.996) =       .1%</a:t>
            </a:r>
          </a:p>
          <a:p>
            <a:r>
              <a:rPr lang="en-US" sz="500" b="1" dirty="0">
                <a:latin typeface="Courier New" panose="02070309020205020404" pitchFamily="49" charset="0"/>
                <a:cs typeface="Courier New" panose="02070309020205020404" pitchFamily="49" charset="0"/>
              </a:rPr>
              <a:t>  Interference by Cs SLB2^1   III   at  7.45760 ( 28967.2) ( 1226.56) =       .1%</a:t>
            </a:r>
          </a:p>
          <a:p>
            <a:r>
              <a:rPr lang="en-US" sz="500" b="1" dirty="0">
                <a:latin typeface="Courier New" panose="02070309020205020404" pitchFamily="49" charset="0"/>
                <a:cs typeface="Courier New" panose="02070309020205020404" pitchFamily="49" charset="0"/>
              </a:rPr>
              <a:t>  Interference by Cs SLB2^2   III   at  7.46430 ( 28993.2) ( 1252.58) =       .1%</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Al ka    TAP at  8.35836 angstroms, at an assumed concentration of 8.478515 wt.% </a:t>
            </a:r>
          </a:p>
          <a:p>
            <a:r>
              <a:rPr lang="en-US" sz="500" b="1" dirty="0">
                <a:latin typeface="Courier New" panose="02070309020205020404" pitchFamily="49" charset="0"/>
                <a:cs typeface="Courier New" panose="02070309020205020404" pitchFamily="49" charset="0"/>
              </a:rPr>
              <a:t>  Interference by Cs LB4      III   at  8.00060 ( 31076.3) ( -1389.6) =       .5%</a:t>
            </a:r>
          </a:p>
          <a:p>
            <a:r>
              <a:rPr lang="en-US" sz="500" b="1" dirty="0">
                <a:latin typeface="Courier New" panose="02070309020205020404" pitchFamily="49" charset="0"/>
                <a:cs typeface="Courier New" panose="02070309020205020404" pitchFamily="49" charset="0"/>
              </a:rPr>
              <a:t>  Interference by Cs LB1      III   at  8.05290 ( 31279.5) ( -1186.5) =      4.8%</a:t>
            </a:r>
          </a:p>
          <a:p>
            <a:r>
              <a:rPr lang="en-US" sz="500" b="1" dirty="0">
                <a:latin typeface="Courier New" panose="02070309020205020404" pitchFamily="49" charset="0"/>
                <a:cs typeface="Courier New" panose="02070309020205020404" pitchFamily="49" charset="0"/>
              </a:rPr>
              <a:t>  On Peak Position   -------------  at  8.35836 ( 32466.0)</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a:t>
            </a:r>
            <a:r>
              <a:rPr lang="en-US" sz="500" b="1" dirty="0" err="1">
                <a:latin typeface="Courier New" panose="02070309020205020404" pitchFamily="49" charset="0"/>
                <a:cs typeface="Courier New" panose="02070309020205020404" pitchFamily="49" charset="0"/>
              </a:rPr>
              <a:t>Ll</a:t>
            </a:r>
            <a:r>
              <a:rPr lang="en-US" sz="500" b="1" dirty="0">
                <a:latin typeface="Courier New" panose="02070309020205020404" pitchFamily="49" charset="0"/>
                <a:cs typeface="Courier New" panose="02070309020205020404" pitchFamily="49" charset="0"/>
              </a:rPr>
              <a:t>             at  8.36600 ( 32495.6) ( 29.6582) =       .1%</a:t>
            </a:r>
          </a:p>
          <a:p>
            <a:r>
              <a:rPr lang="en-US" sz="500" b="1" dirty="0">
                <a:latin typeface="Courier New" panose="02070309020205020404" pitchFamily="49" charset="0"/>
                <a:cs typeface="Courier New" panose="02070309020205020404" pitchFamily="49" charset="0"/>
              </a:rPr>
              <a:t>  Interference by Cs SLA9     III   at  8.53770 ( 33162.6) ( 696.584) =       .3%</a:t>
            </a:r>
          </a:p>
          <a:p>
            <a:r>
              <a:rPr lang="en-US" sz="500" b="1" dirty="0">
                <a:latin typeface="Courier New" panose="02070309020205020404" pitchFamily="49" charset="0"/>
                <a:cs typeface="Courier New" panose="02070309020205020404" pitchFamily="49" charset="0"/>
              </a:rPr>
              <a:t>  Interference by Cs SLA8     III   at  8.57350 ( 33301.6) ( 835.639) =       .3%</a:t>
            </a:r>
          </a:p>
          <a:p>
            <a:r>
              <a:rPr lang="en-US" sz="500" b="1" dirty="0">
                <a:latin typeface="Courier New" panose="02070309020205020404" pitchFamily="49" charset="0"/>
                <a:cs typeface="Courier New" panose="02070309020205020404" pitchFamily="49" charset="0"/>
              </a:rPr>
              <a:t>  Interference by Cs SLA7     III   at  8.59970 ( 33403.4) ( 937.408) =       .2%</a:t>
            </a:r>
          </a:p>
          <a:p>
            <a:r>
              <a:rPr lang="en-US" sz="500" b="1" dirty="0">
                <a:latin typeface="Courier New" panose="02070309020205020404" pitchFamily="49" charset="0"/>
                <a:cs typeface="Courier New" panose="02070309020205020404" pitchFamily="49" charset="0"/>
              </a:rPr>
              <a:t>  Interference by Cs SLA6     III   at  8.62800 ( 33513.3) ( 1047.33) =       .2%</a:t>
            </a:r>
          </a:p>
          <a:p>
            <a:r>
              <a:rPr lang="en-US" sz="500" b="1" dirty="0">
                <a:latin typeface="Courier New" panose="02070309020205020404" pitchFamily="49" charset="0"/>
                <a:cs typeface="Courier New" panose="02070309020205020404" pitchFamily="49" charset="0"/>
              </a:rPr>
              <a:t>  Interference by Cs SLA5     III   at  8.63740 ( 33549.8) ( 1083.84) =       .1%</a:t>
            </a:r>
          </a:p>
          <a:p>
            <a:r>
              <a:rPr lang="en-US" sz="500" b="1" dirty="0">
                <a:latin typeface="Courier New" panose="02070309020205020404" pitchFamily="49" charset="0"/>
                <a:cs typeface="Courier New" panose="02070309020205020404" pitchFamily="49" charset="0"/>
              </a:rPr>
              <a:t>  Interference by Cs SLA3     III   at  8.66400 ( 33653.1) ( 1187.16) =       .1%</a:t>
            </a:r>
          </a:p>
          <a:p>
            <a:r>
              <a:rPr lang="en-US" sz="500" b="1" dirty="0">
                <a:latin typeface="Courier New" panose="02070309020205020404" pitchFamily="49" charset="0"/>
                <a:cs typeface="Courier New" panose="02070309020205020404" pitchFamily="49" charset="0"/>
              </a:rPr>
              <a:t>  Interference by Cs LA1      III   at  8.67840 ( 33709.1) ( 1243.10) =      9.5%</a:t>
            </a:r>
          </a:p>
          <a:p>
            <a:r>
              <a:rPr lang="en-US" sz="500" b="1" dirty="0">
                <a:latin typeface="Courier New" panose="02070309020205020404" pitchFamily="49" charset="0"/>
                <a:cs typeface="Courier New" panose="02070309020205020404" pitchFamily="49" charset="0"/>
              </a:rPr>
              <a:t>  Interference by Cs LA2      III   at  8.70680 ( 33819.4) ( 1353.41) =       .8%</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Fe ka    </a:t>
            </a:r>
            <a:r>
              <a:rPr lang="en-US" sz="500" b="1" dirty="0" err="1">
                <a:latin typeface="Courier New" panose="02070309020205020404" pitchFamily="49" charset="0"/>
                <a:cs typeface="Courier New" panose="02070309020205020404" pitchFamily="49" charset="0"/>
              </a:rPr>
              <a:t>LiF</a:t>
            </a:r>
            <a:r>
              <a:rPr lang="en-US" sz="500" b="1" dirty="0">
                <a:latin typeface="Courier New" panose="02070309020205020404" pitchFamily="49" charset="0"/>
                <a:cs typeface="Courier New" panose="02070309020205020404" pitchFamily="49" charset="0"/>
              </a:rPr>
              <a:t> at  1.93746 angstroms, at an assumed concentration of 0 wt.% </a:t>
            </a:r>
          </a:p>
          <a:p>
            <a:r>
              <a:rPr lang="en-US" sz="500" b="1" dirty="0">
                <a:latin typeface="Courier New" panose="02070309020205020404" pitchFamily="49" charset="0"/>
                <a:cs typeface="Courier New" panose="02070309020205020404" pitchFamily="49" charset="0"/>
              </a:rPr>
              <a:t>  On Peak Position   -------------  at  1.93746 ( 48115.4)</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P ka    PET at  6.15890 angstroms, at an assumed concentration of 0.1440164 wt.% </a:t>
            </a:r>
          </a:p>
          <a:p>
            <a:r>
              <a:rPr lang="en-US" sz="500" b="1" dirty="0">
                <a:latin typeface="Courier New" panose="02070309020205020404" pitchFamily="49" charset="0"/>
                <a:cs typeface="Courier New" panose="02070309020205020404" pitchFamily="49" charset="0"/>
              </a:rPr>
              <a:t>  On Peak Position   -------------  at  6.15890 ( 70387.4)</a:t>
            </a:r>
          </a:p>
          <a:p>
            <a:r>
              <a:rPr lang="en-US" sz="500" b="1" dirty="0">
                <a:latin typeface="Courier New" panose="02070309020205020404" pitchFamily="49" charset="0"/>
                <a:cs typeface="Courier New" panose="02070309020205020404" pitchFamily="49" charset="0"/>
              </a:rPr>
              <a:t>  Interference by Ca KB1      II    at  6.18080 ( 70637.7) ( 250.305) =       .1%</a:t>
            </a:r>
          </a:p>
          <a:p>
            <a:r>
              <a:rPr lang="en-US" sz="500" b="1" dirty="0">
                <a:latin typeface="Courier New" panose="02070309020205020404" pitchFamily="49" charset="0"/>
                <a:cs typeface="Courier New" panose="02070309020205020404" pitchFamily="49" charset="0"/>
              </a:rPr>
              <a:t>  Interference by Ca KB3      II    at  6.18080 ( 70637.7) ( 250.305) =       .1%</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Na ka    TAP at  11.9361 angstroms, at an assumed concentration of 1.238893 wt.% </a:t>
            </a:r>
          </a:p>
          <a:p>
            <a:r>
              <a:rPr lang="en-US" sz="500" b="1" dirty="0">
                <a:latin typeface="Courier New" panose="02070309020205020404" pitchFamily="49" charset="0"/>
                <a:cs typeface="Courier New" panose="02070309020205020404" pitchFamily="49" charset="0"/>
              </a:rPr>
              <a:t>  Interference by Cs LA1      IV    at  11.5710 ( 44944.7) ( -1418.2) =      5.8%</a:t>
            </a:r>
          </a:p>
          <a:p>
            <a:r>
              <a:rPr lang="en-US" sz="500" b="1" dirty="0">
                <a:latin typeface="Courier New" panose="02070309020205020404" pitchFamily="49" charset="0"/>
                <a:cs typeface="Courier New" panose="02070309020205020404" pitchFamily="49" charset="0"/>
              </a:rPr>
              <a:t>  Interference by Cs LA2      IV    at  11.6090 ( 45092.3) ( -1270.6) =      1.7%</a:t>
            </a:r>
          </a:p>
          <a:p>
            <a:r>
              <a:rPr lang="en-US" sz="500" b="1" dirty="0">
                <a:latin typeface="Courier New" panose="02070309020205020404" pitchFamily="49" charset="0"/>
                <a:cs typeface="Courier New" panose="02070309020205020404" pitchFamily="49" charset="0"/>
              </a:rPr>
              <a:t>  Interference by Cs LG1      V     at  11.7430 ( 45612.7) ( -750.16) =      7.5%</a:t>
            </a:r>
          </a:p>
          <a:p>
            <a:r>
              <a:rPr lang="en-US" sz="500" b="1" dirty="0">
                <a:latin typeface="Courier New" panose="02070309020205020404" pitchFamily="49" charset="0"/>
                <a:cs typeface="Courier New" panose="02070309020205020404" pitchFamily="49" charset="0"/>
              </a:rPr>
              <a:t>  On Peak Position   -------------  at  11.9361 ( 46362.9)</a:t>
            </a:r>
          </a:p>
          <a:p>
            <a:r>
              <a:rPr lang="en-US" sz="500" b="1" dirty="0">
                <a:latin typeface="Courier New" panose="02070309020205020404" pitchFamily="49" charset="0"/>
                <a:cs typeface="Courier New" panose="02070309020205020404" pitchFamily="49" charset="0"/>
              </a:rPr>
              <a:t>  Interference by Cs Ln       IV    at  11.9760 ( 46517.8) ( 154.875) =     11.4%</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K ka    PET at  3.74296 angstroms, at an assumed concentration of 1.660312E-02 wt.% </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SKA4     IV    at  3.68730 ( 42140.6) ( -636.15) =      1.8%</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SKA3     IV    at  3.68860 ( 42155.4) ( -621.30) =      1.9%</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SKA3`    IV    at  3.69080 ( 42180.6) ( -596.15) =      2.0%</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KA1      IV    at  3.70290 ( 42318.9) ( -457.87) =    297.6%</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KA2      IV    at  3.71960 ( 42509.7) ( -267.01) =    220.7%</a:t>
            </a:r>
          </a:p>
          <a:p>
            <a:r>
              <a:rPr lang="en-US" sz="500" b="1" dirty="0">
                <a:latin typeface="Courier New" panose="02070309020205020404" pitchFamily="49" charset="0"/>
                <a:cs typeface="Courier New" panose="02070309020205020404" pitchFamily="49" charset="0"/>
              </a:rPr>
              <a:t>  On Peak Position   -------------  at  3.74296 ( 42776.7)</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la    PET at  7.31937 angstroms, at an assumed concentration of 0.2651792 wt.% </a:t>
            </a:r>
          </a:p>
          <a:p>
            <a:r>
              <a:rPr lang="en-US" sz="500" b="1" dirty="0">
                <a:latin typeface="Courier New" panose="02070309020205020404" pitchFamily="49" charset="0"/>
                <a:cs typeface="Courier New" panose="02070309020205020404" pitchFamily="49" charset="0"/>
              </a:rPr>
              <a:t>  On Peak Position   -------------  at  7.31937 ( 83649.9)</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Cs la    </a:t>
            </a:r>
            <a:r>
              <a:rPr lang="en-US" sz="500" b="1" dirty="0" err="1">
                <a:latin typeface="Courier New" panose="02070309020205020404" pitchFamily="49" charset="0"/>
                <a:cs typeface="Courier New" panose="02070309020205020404" pitchFamily="49" charset="0"/>
              </a:rPr>
              <a:t>LiF</a:t>
            </a:r>
            <a:r>
              <a:rPr lang="en-US" sz="500" b="1" dirty="0">
                <a:latin typeface="Courier New" panose="02070309020205020404" pitchFamily="49" charset="0"/>
                <a:cs typeface="Courier New" panose="02070309020205020404" pitchFamily="49" charset="0"/>
              </a:rPr>
              <a:t> at  2.89257 angstroms, at an assumed concentration of 30.67372 wt.% </a:t>
            </a:r>
          </a:p>
          <a:p>
            <a:r>
              <a:rPr lang="en-US" sz="500" b="1" dirty="0">
                <a:latin typeface="Courier New" panose="02070309020205020404" pitchFamily="49" charset="0"/>
                <a:cs typeface="Courier New" panose="02070309020205020404" pitchFamily="49" charset="0"/>
              </a:rPr>
              <a:t>  On Peak Position   -------------  at  2.89257 ( 71834.7)</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Ca ka    PET at  3.35997 angstroms, at an assumed concentration of 1.429387E-02 wt.% </a:t>
            </a:r>
          </a:p>
          <a:p>
            <a:r>
              <a:rPr lang="en-US" sz="500" b="1" dirty="0">
                <a:latin typeface="Courier New" panose="02070309020205020404" pitchFamily="49" charset="0"/>
                <a:cs typeface="Courier New" panose="02070309020205020404" pitchFamily="49" charset="0"/>
              </a:rPr>
              <a:t>  Interference by Cs </a:t>
            </a:r>
            <a:r>
              <a:rPr lang="en-US" sz="500" b="1" dirty="0" err="1">
                <a:latin typeface="Courier New" panose="02070309020205020404" pitchFamily="49" charset="0"/>
                <a:cs typeface="Courier New" panose="02070309020205020404" pitchFamily="49" charset="0"/>
              </a:rPr>
              <a:t>Ll</a:t>
            </a:r>
            <a:r>
              <a:rPr lang="en-US" sz="500" b="1" dirty="0">
                <a:latin typeface="Courier New" panose="02070309020205020404" pitchFamily="49" charset="0"/>
                <a:cs typeface="Courier New" panose="02070309020205020404" pitchFamily="49" charset="0"/>
              </a:rPr>
              <a:t>             at  3.26790 ( 37347.4) ( -1052.2) =    611.3%</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KB1      IV    at  3.31530 ( 37889.1) ( -510.47) =     53.8%</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KB3      IV    at  3.31770 ( 37916.6) ( -483.04) =     29.2%</a:t>
            </a:r>
          </a:p>
          <a:p>
            <a:r>
              <a:rPr lang="en-US" sz="500" b="1" dirty="0">
                <a:latin typeface="Courier New" panose="02070309020205020404" pitchFamily="49" charset="0"/>
                <a:cs typeface="Courier New" panose="02070309020205020404" pitchFamily="49" charset="0"/>
              </a:rPr>
              <a:t>  Interference by </a:t>
            </a:r>
            <a:r>
              <a:rPr lang="en-US" sz="500" b="1" dirty="0" err="1">
                <a:latin typeface="Courier New" panose="02070309020205020404" pitchFamily="49" charset="0"/>
                <a:cs typeface="Courier New" panose="02070309020205020404" pitchFamily="49" charset="0"/>
              </a:rPr>
              <a:t>Rb</a:t>
            </a:r>
            <a:r>
              <a:rPr lang="en-US" sz="500" b="1" dirty="0">
                <a:latin typeface="Courier New" panose="02070309020205020404" pitchFamily="49" charset="0"/>
                <a:cs typeface="Courier New" panose="02070309020205020404" pitchFamily="49" charset="0"/>
              </a:rPr>
              <a:t> SKBN     IV    at  3.32490 ( 37998.9) ( -400.76) =      4.3%</a:t>
            </a:r>
          </a:p>
          <a:p>
            <a:r>
              <a:rPr lang="en-US" sz="500" b="1" dirty="0">
                <a:latin typeface="Courier New" panose="02070309020205020404" pitchFamily="49" charset="0"/>
                <a:cs typeface="Courier New" panose="02070309020205020404" pitchFamily="49" charset="0"/>
              </a:rPr>
              <a:t>  On Peak Position   -------------  at  3.35997 ( 38399.6)</a:t>
            </a:r>
          </a:p>
          <a:p>
            <a:r>
              <a:rPr lang="en-US" sz="500" b="1" dirty="0">
                <a:latin typeface="Courier New" panose="02070309020205020404" pitchFamily="49" charset="0"/>
                <a:cs typeface="Courier New" panose="02070309020205020404" pitchFamily="49" charset="0"/>
              </a:rPr>
              <a:t>  Interference by K  SKB^4          at  3.40390 ( 38901.7) ( 502.098) =       .5%</a:t>
            </a:r>
          </a:p>
          <a:p>
            <a:r>
              <a:rPr lang="en-US" sz="500" b="1" dirty="0">
                <a:latin typeface="Courier New" panose="02070309020205020404" pitchFamily="49" charset="0"/>
                <a:cs typeface="Courier New" panose="02070309020205020404" pitchFamily="49" charset="0"/>
              </a:rPr>
              <a:t>  Interference by K  SKB``          at  3.44120 ( 39328.0) ( 928.387) =       .1%</a:t>
            </a:r>
          </a:p>
          <a:p>
            <a:r>
              <a:rPr lang="en-US" sz="500" b="1" dirty="0">
                <a:latin typeface="Courier New" panose="02070309020205020404" pitchFamily="49" charset="0"/>
                <a:cs typeface="Courier New" panose="02070309020205020404" pitchFamily="49" charset="0"/>
              </a:rPr>
              <a:t>  Interference by K  SKB^5          at  3.44930 ( 39420.6) ( 1020.96) =       .1%</a:t>
            </a:r>
          </a:p>
          <a:p>
            <a:r>
              <a:rPr lang="en-US" sz="500" b="1" dirty="0">
                <a:latin typeface="Courier New" panose="02070309020205020404" pitchFamily="49" charset="0"/>
                <a:cs typeface="Courier New" panose="02070309020205020404" pitchFamily="49" charset="0"/>
              </a:rPr>
              <a:t>  Interference by K  KB1            at  3.45460 ( 39481.1) ( 1081.53) =       .7%</a:t>
            </a:r>
          </a:p>
          <a:p>
            <a:r>
              <a:rPr lang="en-US" sz="500" b="1" dirty="0">
                <a:latin typeface="Courier New" panose="02070309020205020404" pitchFamily="49" charset="0"/>
                <a:cs typeface="Courier New" panose="02070309020205020404" pitchFamily="49" charset="0"/>
              </a:rPr>
              <a:t>  Interference by K  KB3            at  3.45460 ( 39481.1) ( 1081.53) =       .4%</a:t>
            </a:r>
          </a:p>
          <a:p>
            <a:endParaRPr lang="en-US" sz="500" b="1" dirty="0">
              <a:latin typeface="Courier New" panose="02070309020205020404" pitchFamily="49" charset="0"/>
              <a:cs typeface="Courier New" panose="02070309020205020404" pitchFamily="49" charset="0"/>
            </a:endParaRPr>
          </a:p>
          <a:p>
            <a:r>
              <a:rPr lang="en-US" sz="500" b="1" dirty="0">
                <a:latin typeface="Courier New" panose="02070309020205020404" pitchFamily="49" charset="0"/>
                <a:cs typeface="Courier New" panose="02070309020205020404" pitchFamily="49" charset="0"/>
              </a:rPr>
              <a:t>For  O ka  WSi60 at  23.9756 angstroms, at an assumed concentration of 36.989 wt.% </a:t>
            </a:r>
          </a:p>
          <a:p>
            <a:r>
              <a:rPr lang="pl-PL" sz="500" b="1" dirty="0">
                <a:latin typeface="Courier New" panose="02070309020205020404" pitchFamily="49" charset="0"/>
                <a:cs typeface="Courier New" panose="02070309020205020404" pitchFamily="49" charset="0"/>
              </a:rPr>
              <a:t>  Interference by Na SKA3     II    at  23.6110 ( 38706.6) ( -597.63) =       .1%</a:t>
            </a:r>
          </a:p>
          <a:p>
            <a:r>
              <a:rPr lang="pl-PL" sz="500" b="1" dirty="0">
                <a:latin typeface="Courier New" panose="02070309020205020404" pitchFamily="49" charset="0"/>
                <a:cs typeface="Courier New" panose="02070309020205020404" pitchFamily="49" charset="0"/>
              </a:rPr>
              <a:t>  Interference by Na KA1      II    at  23.8180 ( 39045.9) ( -258.29) =       .4%</a:t>
            </a:r>
          </a:p>
          <a:p>
            <a:r>
              <a:rPr lang="pl-PL" sz="500" b="1" dirty="0">
                <a:latin typeface="Courier New" panose="02070309020205020404" pitchFamily="49" charset="0"/>
                <a:cs typeface="Courier New" panose="02070309020205020404" pitchFamily="49" charset="0"/>
              </a:rPr>
              <a:t>  Interference by Na KA2      II    at  23.8180 ( 39045.9) ( -258.29) =       .2%</a:t>
            </a:r>
          </a:p>
          <a:p>
            <a:r>
              <a:rPr lang="en-US" sz="500" b="1" dirty="0">
                <a:latin typeface="Courier New" panose="02070309020205020404" pitchFamily="49" charset="0"/>
                <a:cs typeface="Courier New" panose="02070309020205020404" pitchFamily="49" charset="0"/>
              </a:rPr>
              <a:t>  Interference by Al KB1      III   at  23.9500 ( 39262.3) ( -41.895) =       .1%</a:t>
            </a:r>
          </a:p>
          <a:p>
            <a:r>
              <a:rPr lang="en-US" sz="500" b="1" dirty="0">
                <a:latin typeface="Courier New" panose="02070309020205020404" pitchFamily="49" charset="0"/>
                <a:cs typeface="Courier New" panose="02070309020205020404" pitchFamily="49" charset="0"/>
              </a:rPr>
              <a:t>  On Peak Position   -------------  at  23.9756 ( 39304.2)</a:t>
            </a:r>
          </a:p>
          <a:p>
            <a:r>
              <a:rPr lang="en-US" sz="500" b="1" dirty="0">
                <a:latin typeface="Courier New" panose="02070309020205020404" pitchFamily="49" charset="0"/>
                <a:cs typeface="Courier New" panose="02070309020205020404" pitchFamily="49" charset="0"/>
              </a:rPr>
              <a:t>  Interference by P  KA1      IV    at  24.6360 ( 40386.9) ( 1082.70) =       .1%</a:t>
            </a:r>
          </a:p>
          <a:p>
            <a:r>
              <a:rPr lang="en-US" sz="500" b="1" dirty="0">
                <a:latin typeface="Courier New" panose="02070309020205020404" pitchFamily="49" charset="0"/>
                <a:cs typeface="Courier New" panose="02070309020205020404" pitchFamily="49" charset="0"/>
              </a:rPr>
              <a:t>  Interference by P  KA2      IV    at  24.6490 ( 40408.2) ( 1104.01) =       .1%</a:t>
            </a:r>
          </a:p>
          <a:p>
            <a:r>
              <a:rPr lang="en-US" sz="500" b="1" dirty="0">
                <a:latin typeface="Courier New" panose="02070309020205020404" pitchFamily="49" charset="0"/>
                <a:cs typeface="Courier New" panose="02070309020205020404" pitchFamily="49" charset="0"/>
              </a:rPr>
              <a:t>  Interference by Al SKA4     III   at  24.8130 ( 40677.1) ( 1372.86) =       .2%</a:t>
            </a:r>
          </a:p>
          <a:p>
            <a:r>
              <a:rPr lang="en-US" sz="500" b="1" dirty="0">
                <a:latin typeface="Courier New" panose="02070309020205020404" pitchFamily="49" charset="0"/>
                <a:cs typeface="Courier New" panose="02070309020205020404" pitchFamily="49" charset="0"/>
              </a:rPr>
              <a:t>  Interference by Al SKA3     III   at  24.8610 ( 40755.7) ( 1451.55) =       .2%</a:t>
            </a:r>
          </a:p>
          <a:p>
            <a:r>
              <a:rPr lang="en-US" sz="500" b="1" dirty="0">
                <a:latin typeface="Courier New" panose="02070309020205020404" pitchFamily="49" charset="0"/>
                <a:cs typeface="Courier New" panose="02070309020205020404" pitchFamily="49" charset="0"/>
              </a:rPr>
              <a:t>  Interference by Al SKA`     III   at  24.9150 ( 40844.3) ( 1540.07) =       .1%</a:t>
            </a:r>
          </a:p>
          <a:p>
            <a:r>
              <a:rPr lang="en-US" sz="500" b="1" dirty="0">
                <a:latin typeface="Courier New" panose="02070309020205020404" pitchFamily="49" charset="0"/>
                <a:cs typeface="Courier New" panose="02070309020205020404" pitchFamily="49" charset="0"/>
              </a:rPr>
              <a:t>  Interference by Al KA1      III   at  25.0150 ( 41008.2) ( 1704.00) =      2.4%</a:t>
            </a:r>
          </a:p>
          <a:p>
            <a:r>
              <a:rPr lang="en-US" sz="500" b="1" dirty="0">
                <a:latin typeface="Courier New" panose="02070309020205020404" pitchFamily="49" charset="0"/>
                <a:cs typeface="Courier New" panose="02070309020205020404" pitchFamily="49" charset="0"/>
              </a:rPr>
              <a:t>  Interference by Al KA2      III   at  25.0220 ( 41019.7) ( 1715.48) =      1.2</a:t>
            </a:r>
            <a:r>
              <a:rPr lang="en-US" sz="500" b="1" dirty="0" smtClean="0">
                <a:latin typeface="Courier New" panose="02070309020205020404" pitchFamily="49" charset="0"/>
                <a:cs typeface="Courier New" panose="02070309020205020404" pitchFamily="49" charset="0"/>
              </a:rPr>
              <a:t>%</a:t>
            </a:r>
            <a:endParaRPr lang="en-US" sz="500" b="1" dirty="0">
              <a:latin typeface="Courier New" panose="02070309020205020404" pitchFamily="49" charset="0"/>
              <a:cs typeface="Courier New" panose="02070309020205020404" pitchFamily="49"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4029075"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5290546" y="5486400"/>
            <a:ext cx="3243853" cy="1180688"/>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sp>
        <p:nvSpPr>
          <p:cNvPr id="7" name="TextBox 6"/>
          <p:cNvSpPr txBox="1"/>
          <p:nvPr/>
        </p:nvSpPr>
        <p:spPr>
          <a:xfrm>
            <a:off x="490537" y="206696"/>
            <a:ext cx="4267200" cy="830997"/>
          </a:xfrm>
          <a:prstGeom prst="rect">
            <a:avLst/>
          </a:prstGeom>
          <a:noFill/>
        </p:spPr>
        <p:txBody>
          <a:bodyPr wrap="square" rtlCol="0">
            <a:spAutoFit/>
          </a:bodyPr>
          <a:lstStyle/>
          <a:p>
            <a:r>
              <a:rPr lang="en-US" dirty="0" smtClean="0"/>
              <a:t>Lots of interferences for low energy lines!</a:t>
            </a:r>
            <a:endParaRPr lang="en-US" dirty="0"/>
          </a:p>
        </p:txBody>
      </p:sp>
      <p:sp>
        <p:nvSpPr>
          <p:cNvPr id="2" name="TextBox 1"/>
          <p:cNvSpPr txBox="1"/>
          <p:nvPr/>
        </p:nvSpPr>
        <p:spPr>
          <a:xfrm>
            <a:off x="490537" y="5941367"/>
            <a:ext cx="4403770" cy="461665"/>
          </a:xfrm>
          <a:prstGeom prst="rect">
            <a:avLst/>
          </a:prstGeom>
          <a:noFill/>
        </p:spPr>
        <p:txBody>
          <a:bodyPr wrap="none" rtlCol="0">
            <a:spAutoFit/>
          </a:bodyPr>
          <a:lstStyle/>
          <a:p>
            <a:r>
              <a:rPr lang="en-US" dirty="0" smtClean="0"/>
              <a:t>CalcZAF/Standard (free software)</a:t>
            </a:r>
            <a:endParaRPr lang="en-US" dirty="0"/>
          </a:p>
        </p:txBody>
      </p:sp>
    </p:spTree>
    <p:extLst>
      <p:ext uri="{BB962C8B-B14F-4D97-AF65-F5344CB8AC3E}">
        <p14:creationId xmlns:p14="http://schemas.microsoft.com/office/powerpoint/2010/main" val="254473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99369"/>
            <a:ext cx="6400535" cy="523220"/>
          </a:xfrm>
          <a:prstGeom prst="rect">
            <a:avLst/>
          </a:prstGeom>
          <a:noFill/>
        </p:spPr>
        <p:txBody>
          <a:bodyPr wrap="none" rtlCol="0">
            <a:spAutoFit/>
          </a:bodyPr>
          <a:lstStyle/>
          <a:p>
            <a:r>
              <a:rPr lang="en-US" sz="2800" dirty="0" smtClean="0"/>
              <a:t>So what’s the problem with light elements?</a:t>
            </a:r>
            <a:endParaRPr lang="en-US" sz="2800" dirty="0"/>
          </a:p>
        </p:txBody>
      </p:sp>
      <p:sp>
        <p:nvSpPr>
          <p:cNvPr id="3" name="TextBox 2"/>
          <p:cNvSpPr txBox="1"/>
          <p:nvPr/>
        </p:nvSpPr>
        <p:spPr>
          <a:xfrm>
            <a:off x="6934200" y="199369"/>
            <a:ext cx="2041841" cy="523220"/>
          </a:xfrm>
          <a:prstGeom prst="rect">
            <a:avLst/>
          </a:prstGeom>
          <a:noFill/>
        </p:spPr>
        <p:txBody>
          <a:bodyPr wrap="none" rtlCol="0">
            <a:spAutoFit/>
          </a:bodyPr>
          <a:lstStyle/>
          <a:p>
            <a:r>
              <a:rPr lang="en-US" sz="2800" dirty="0" smtClean="0"/>
              <a:t>You name it!</a:t>
            </a:r>
          </a:p>
        </p:txBody>
      </p:sp>
      <p:sp>
        <p:nvSpPr>
          <p:cNvPr id="4" name="TextBox 3"/>
          <p:cNvSpPr txBox="1"/>
          <p:nvPr/>
        </p:nvSpPr>
        <p:spPr>
          <a:xfrm>
            <a:off x="191461" y="990600"/>
            <a:ext cx="9230925" cy="5632311"/>
          </a:xfrm>
          <a:prstGeom prst="rect">
            <a:avLst/>
          </a:prstGeom>
          <a:noFill/>
        </p:spPr>
        <p:txBody>
          <a:bodyPr wrap="none" rtlCol="0">
            <a:spAutoFit/>
          </a:bodyPr>
          <a:lstStyle/>
          <a:p>
            <a:pPr marL="342900" indent="-342900">
              <a:buFont typeface="Arial" panose="020B0604020202020204" pitchFamily="34" charset="0"/>
              <a:buChar char="•"/>
            </a:pPr>
            <a:r>
              <a:rPr lang="en-US" dirty="0" smtClean="0"/>
              <a:t>Surface sensitivity…shallow emission, oxide layer, surface roughness!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Low fluorescent yield (high Auger production)…poor sensitivity!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High x-ray absorption… large matrix corrections!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Poor spectral resolution…background placement is problematic!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Large and numerous spectral interferences…must be corrected for!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X-ray transition includes valence shell… chemical bond sensitivity!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altLang="en-US" dirty="0" smtClean="0"/>
              <a:t>Sometimes </a:t>
            </a:r>
            <a:r>
              <a:rPr lang="en-US" altLang="en-US" dirty="0"/>
              <a:t>crystallographic </a:t>
            </a:r>
            <a:r>
              <a:rPr lang="en-US" altLang="en-US" dirty="0" smtClean="0"/>
              <a:t>orientation issues… polarization!</a:t>
            </a: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Beam interactions with sample…oxidation, carbon contamination!</a:t>
            </a:r>
            <a:endParaRPr lang="en-US" dirty="0"/>
          </a:p>
        </p:txBody>
      </p:sp>
    </p:spTree>
    <p:extLst>
      <p:ext uri="{BB962C8B-B14F-4D97-AF65-F5344CB8AC3E}">
        <p14:creationId xmlns:p14="http://schemas.microsoft.com/office/powerpoint/2010/main" val="18825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1000"/>
                                        <p:tgtEl>
                                          <p:spTgt spid="4">
                                            <p:txEl>
                                              <p:pRg st="8" end="8"/>
                                            </p:txEl>
                                          </p:spTgt>
                                        </p:tgtEl>
                                      </p:cBhvr>
                                    </p:animEffect>
                                    <p:anim calcmode="lin" valueType="num">
                                      <p:cBhvr>
                                        <p:cTn id="4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1000"/>
                                        <p:tgtEl>
                                          <p:spTgt spid="4">
                                            <p:txEl>
                                              <p:pRg st="10" end="10"/>
                                            </p:txEl>
                                          </p:spTgt>
                                        </p:tgtEl>
                                      </p:cBhvr>
                                    </p:animEffect>
                                    <p:anim calcmode="lin" valueType="num">
                                      <p:cBhvr>
                                        <p:cTn id="5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1000"/>
                                        <p:tgtEl>
                                          <p:spTgt spid="4">
                                            <p:txEl>
                                              <p:pRg st="12" end="12"/>
                                            </p:txEl>
                                          </p:spTgt>
                                        </p:tgtEl>
                                      </p:cBhvr>
                                    </p:animEffect>
                                    <p:anim calcmode="lin" valueType="num">
                                      <p:cBhvr>
                                        <p:cTn id="5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txEl>
                                              <p:pRg st="14" end="14"/>
                                            </p:txEl>
                                          </p:spTgt>
                                        </p:tgtEl>
                                        <p:attrNameLst>
                                          <p:attrName>style.visibility</p:attrName>
                                        </p:attrNameLst>
                                      </p:cBhvr>
                                      <p:to>
                                        <p:strVal val="visible"/>
                                      </p:to>
                                    </p:set>
                                    <p:animEffect transition="in" filter="fade">
                                      <p:cBhvr>
                                        <p:cTn id="64" dur="1000"/>
                                        <p:tgtEl>
                                          <p:spTgt spid="4">
                                            <p:txEl>
                                              <p:pRg st="14" end="14"/>
                                            </p:txEl>
                                          </p:spTgt>
                                        </p:tgtEl>
                                      </p:cBhvr>
                                    </p:animEffect>
                                    <p:anim calcmode="lin" valueType="num">
                                      <p:cBhvr>
                                        <p:cTn id="65"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2695523" y="152400"/>
            <a:ext cx="3159125"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dirty="0" smtClean="0">
                <a:ea typeface="+mj-ea"/>
                <a:cs typeface="+mj-cs"/>
              </a:rPr>
              <a:t>Boron</a:t>
            </a:r>
          </a:p>
        </p:txBody>
      </p:sp>
      <p:grpSp>
        <p:nvGrpSpPr>
          <p:cNvPr id="3" name="Group 2"/>
          <p:cNvGrpSpPr>
            <a:grpSpLocks/>
          </p:cNvGrpSpPr>
          <p:nvPr/>
        </p:nvGrpSpPr>
        <p:grpSpPr bwMode="auto">
          <a:xfrm>
            <a:off x="327550" y="1254277"/>
            <a:ext cx="4640262" cy="4632325"/>
            <a:chOff x="388" y="918"/>
            <a:chExt cx="3011" cy="2845"/>
          </a:xfrm>
        </p:grpSpPr>
        <p:sp>
          <p:nvSpPr>
            <p:cNvPr id="6" name="Rectangle 5"/>
            <p:cNvSpPr>
              <a:spLocks noChangeArrowheads="1"/>
            </p:cNvSpPr>
            <p:nvPr/>
          </p:nvSpPr>
          <p:spPr bwMode="auto">
            <a:xfrm>
              <a:off x="997" y="960"/>
              <a:ext cx="2402" cy="24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 name="Rectangle 6"/>
            <p:cNvSpPr>
              <a:spLocks noChangeArrowheads="1"/>
            </p:cNvSpPr>
            <p:nvPr/>
          </p:nvSpPr>
          <p:spPr bwMode="auto">
            <a:xfrm>
              <a:off x="949" y="960"/>
              <a:ext cx="2402" cy="240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 name="Line 13"/>
            <p:cNvSpPr>
              <a:spLocks noChangeShapeType="1"/>
            </p:cNvSpPr>
            <p:nvPr/>
          </p:nvSpPr>
          <p:spPr bwMode="auto">
            <a:xfrm>
              <a:off x="889" y="3362"/>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9" name="Line 14"/>
            <p:cNvSpPr>
              <a:spLocks noChangeShapeType="1"/>
            </p:cNvSpPr>
            <p:nvPr/>
          </p:nvSpPr>
          <p:spPr bwMode="auto">
            <a:xfrm>
              <a:off x="889" y="2954"/>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0" name="Line 15"/>
            <p:cNvSpPr>
              <a:spLocks noChangeShapeType="1"/>
            </p:cNvSpPr>
            <p:nvPr/>
          </p:nvSpPr>
          <p:spPr bwMode="auto">
            <a:xfrm>
              <a:off x="889" y="2558"/>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1" name="Line 16"/>
            <p:cNvSpPr>
              <a:spLocks noChangeShapeType="1"/>
            </p:cNvSpPr>
            <p:nvPr/>
          </p:nvSpPr>
          <p:spPr bwMode="auto">
            <a:xfrm>
              <a:off x="889" y="2161"/>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 name="Line 17"/>
            <p:cNvSpPr>
              <a:spLocks noChangeShapeType="1"/>
            </p:cNvSpPr>
            <p:nvPr/>
          </p:nvSpPr>
          <p:spPr bwMode="auto">
            <a:xfrm>
              <a:off x="889" y="1753"/>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 name="Line 18"/>
            <p:cNvSpPr>
              <a:spLocks noChangeShapeType="1"/>
            </p:cNvSpPr>
            <p:nvPr/>
          </p:nvSpPr>
          <p:spPr bwMode="auto">
            <a:xfrm>
              <a:off x="889" y="1356"/>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 name="Line 19"/>
            <p:cNvSpPr>
              <a:spLocks noChangeShapeType="1"/>
            </p:cNvSpPr>
            <p:nvPr/>
          </p:nvSpPr>
          <p:spPr bwMode="auto">
            <a:xfrm>
              <a:off x="889" y="960"/>
              <a:ext cx="6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 name="Line 20"/>
            <p:cNvSpPr>
              <a:spLocks noChangeShapeType="1"/>
            </p:cNvSpPr>
            <p:nvPr/>
          </p:nvSpPr>
          <p:spPr bwMode="auto">
            <a:xfrm flipV="1">
              <a:off x="949" y="960"/>
              <a:ext cx="1" cy="240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 name="Line 21"/>
            <p:cNvSpPr>
              <a:spLocks noChangeShapeType="1"/>
            </p:cNvSpPr>
            <p:nvPr/>
          </p:nvSpPr>
          <p:spPr bwMode="auto">
            <a:xfrm>
              <a:off x="949" y="3374"/>
              <a:ext cx="1" cy="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 name="Line 22"/>
            <p:cNvSpPr>
              <a:spLocks noChangeShapeType="1"/>
            </p:cNvSpPr>
            <p:nvPr/>
          </p:nvSpPr>
          <p:spPr bwMode="auto">
            <a:xfrm>
              <a:off x="1633" y="3374"/>
              <a:ext cx="1" cy="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 name="Line 23"/>
            <p:cNvSpPr>
              <a:spLocks noChangeShapeType="1"/>
            </p:cNvSpPr>
            <p:nvPr/>
          </p:nvSpPr>
          <p:spPr bwMode="auto">
            <a:xfrm>
              <a:off x="2330" y="3374"/>
              <a:ext cx="1" cy="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 name="Line 24"/>
            <p:cNvSpPr>
              <a:spLocks noChangeShapeType="1"/>
            </p:cNvSpPr>
            <p:nvPr/>
          </p:nvSpPr>
          <p:spPr bwMode="auto">
            <a:xfrm>
              <a:off x="3015" y="3374"/>
              <a:ext cx="1" cy="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 name="Line 25"/>
            <p:cNvSpPr>
              <a:spLocks noChangeShapeType="1"/>
            </p:cNvSpPr>
            <p:nvPr/>
          </p:nvSpPr>
          <p:spPr bwMode="auto">
            <a:xfrm>
              <a:off x="949" y="3362"/>
              <a:ext cx="24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 name="Oval 20"/>
            <p:cNvSpPr>
              <a:spLocks noChangeArrowheads="1"/>
            </p:cNvSpPr>
            <p:nvPr/>
          </p:nvSpPr>
          <p:spPr bwMode="auto">
            <a:xfrm>
              <a:off x="973"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2" name="Oval 21"/>
            <p:cNvSpPr>
              <a:spLocks noChangeArrowheads="1"/>
            </p:cNvSpPr>
            <p:nvPr/>
          </p:nvSpPr>
          <p:spPr bwMode="auto">
            <a:xfrm>
              <a:off x="997"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3" name="Oval 22"/>
            <p:cNvSpPr>
              <a:spLocks noChangeArrowheads="1"/>
            </p:cNvSpPr>
            <p:nvPr/>
          </p:nvSpPr>
          <p:spPr bwMode="auto">
            <a:xfrm>
              <a:off x="1021"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4" name="Oval 23"/>
            <p:cNvSpPr>
              <a:spLocks noChangeArrowheads="1"/>
            </p:cNvSpPr>
            <p:nvPr/>
          </p:nvSpPr>
          <p:spPr bwMode="auto">
            <a:xfrm>
              <a:off x="1033"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5" name="Oval 24"/>
            <p:cNvSpPr>
              <a:spLocks noChangeArrowheads="1"/>
            </p:cNvSpPr>
            <p:nvPr/>
          </p:nvSpPr>
          <p:spPr bwMode="auto">
            <a:xfrm>
              <a:off x="1057"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6" name="Oval 25"/>
            <p:cNvSpPr>
              <a:spLocks noChangeArrowheads="1"/>
            </p:cNvSpPr>
            <p:nvPr/>
          </p:nvSpPr>
          <p:spPr bwMode="auto">
            <a:xfrm>
              <a:off x="1081"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7" name="Oval 26"/>
            <p:cNvSpPr>
              <a:spLocks noChangeArrowheads="1"/>
            </p:cNvSpPr>
            <p:nvPr/>
          </p:nvSpPr>
          <p:spPr bwMode="auto">
            <a:xfrm>
              <a:off x="1105"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8" name="Oval 27"/>
            <p:cNvSpPr>
              <a:spLocks noChangeArrowheads="1"/>
            </p:cNvSpPr>
            <p:nvPr/>
          </p:nvSpPr>
          <p:spPr bwMode="auto">
            <a:xfrm>
              <a:off x="1129"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29" name="Oval 28"/>
            <p:cNvSpPr>
              <a:spLocks noChangeArrowheads="1"/>
            </p:cNvSpPr>
            <p:nvPr/>
          </p:nvSpPr>
          <p:spPr bwMode="auto">
            <a:xfrm>
              <a:off x="1153"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0" name="Oval 29"/>
            <p:cNvSpPr>
              <a:spLocks noChangeArrowheads="1"/>
            </p:cNvSpPr>
            <p:nvPr/>
          </p:nvSpPr>
          <p:spPr bwMode="auto">
            <a:xfrm>
              <a:off x="1177"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1" name="Oval 30"/>
            <p:cNvSpPr>
              <a:spLocks noChangeArrowheads="1"/>
            </p:cNvSpPr>
            <p:nvPr/>
          </p:nvSpPr>
          <p:spPr bwMode="auto">
            <a:xfrm>
              <a:off x="1201"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2" name="Oval 31"/>
            <p:cNvSpPr>
              <a:spLocks noChangeArrowheads="1"/>
            </p:cNvSpPr>
            <p:nvPr/>
          </p:nvSpPr>
          <p:spPr bwMode="auto">
            <a:xfrm>
              <a:off x="1225"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3" name="Oval 32"/>
            <p:cNvSpPr>
              <a:spLocks noChangeArrowheads="1"/>
            </p:cNvSpPr>
            <p:nvPr/>
          </p:nvSpPr>
          <p:spPr bwMode="auto">
            <a:xfrm>
              <a:off x="1249"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4" name="Oval 33"/>
            <p:cNvSpPr>
              <a:spLocks noChangeArrowheads="1"/>
            </p:cNvSpPr>
            <p:nvPr/>
          </p:nvSpPr>
          <p:spPr bwMode="auto">
            <a:xfrm>
              <a:off x="1273"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5" name="Oval 34"/>
            <p:cNvSpPr>
              <a:spLocks noChangeArrowheads="1"/>
            </p:cNvSpPr>
            <p:nvPr/>
          </p:nvSpPr>
          <p:spPr bwMode="auto">
            <a:xfrm>
              <a:off x="1297"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6" name="Oval 35"/>
            <p:cNvSpPr>
              <a:spLocks noChangeArrowheads="1"/>
            </p:cNvSpPr>
            <p:nvPr/>
          </p:nvSpPr>
          <p:spPr bwMode="auto">
            <a:xfrm>
              <a:off x="1321"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7" name="Oval 36"/>
            <p:cNvSpPr>
              <a:spLocks noChangeArrowheads="1"/>
            </p:cNvSpPr>
            <p:nvPr/>
          </p:nvSpPr>
          <p:spPr bwMode="auto">
            <a:xfrm>
              <a:off x="1333"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8" name="Oval 37"/>
            <p:cNvSpPr>
              <a:spLocks noChangeArrowheads="1"/>
            </p:cNvSpPr>
            <p:nvPr/>
          </p:nvSpPr>
          <p:spPr bwMode="auto">
            <a:xfrm>
              <a:off x="1357"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39" name="Oval 38"/>
            <p:cNvSpPr>
              <a:spLocks noChangeArrowheads="1"/>
            </p:cNvSpPr>
            <p:nvPr/>
          </p:nvSpPr>
          <p:spPr bwMode="auto">
            <a:xfrm>
              <a:off x="1381" y="326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0" name="Oval 39"/>
            <p:cNvSpPr>
              <a:spLocks noChangeArrowheads="1"/>
            </p:cNvSpPr>
            <p:nvPr/>
          </p:nvSpPr>
          <p:spPr bwMode="auto">
            <a:xfrm>
              <a:off x="1405" y="326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1" name="Oval 40"/>
            <p:cNvSpPr>
              <a:spLocks noChangeArrowheads="1"/>
            </p:cNvSpPr>
            <p:nvPr/>
          </p:nvSpPr>
          <p:spPr bwMode="auto">
            <a:xfrm>
              <a:off x="1429" y="326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2" name="Oval 41"/>
            <p:cNvSpPr>
              <a:spLocks noChangeArrowheads="1"/>
            </p:cNvSpPr>
            <p:nvPr/>
          </p:nvSpPr>
          <p:spPr bwMode="auto">
            <a:xfrm>
              <a:off x="1453" y="325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3" name="Oval 42"/>
            <p:cNvSpPr>
              <a:spLocks noChangeArrowheads="1"/>
            </p:cNvSpPr>
            <p:nvPr/>
          </p:nvSpPr>
          <p:spPr bwMode="auto">
            <a:xfrm>
              <a:off x="1477" y="325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4" name="Oval 43"/>
            <p:cNvSpPr>
              <a:spLocks noChangeArrowheads="1"/>
            </p:cNvSpPr>
            <p:nvPr/>
          </p:nvSpPr>
          <p:spPr bwMode="auto">
            <a:xfrm>
              <a:off x="1501" y="325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5" name="Oval 44"/>
            <p:cNvSpPr>
              <a:spLocks noChangeArrowheads="1"/>
            </p:cNvSpPr>
            <p:nvPr/>
          </p:nvSpPr>
          <p:spPr bwMode="auto">
            <a:xfrm>
              <a:off x="1525" y="324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6" name="Oval 45"/>
            <p:cNvSpPr>
              <a:spLocks noChangeArrowheads="1"/>
            </p:cNvSpPr>
            <p:nvPr/>
          </p:nvSpPr>
          <p:spPr bwMode="auto">
            <a:xfrm>
              <a:off x="1549" y="324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7" name="Oval 46"/>
            <p:cNvSpPr>
              <a:spLocks noChangeArrowheads="1"/>
            </p:cNvSpPr>
            <p:nvPr/>
          </p:nvSpPr>
          <p:spPr bwMode="auto">
            <a:xfrm>
              <a:off x="1573" y="323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8" name="Oval 47"/>
            <p:cNvSpPr>
              <a:spLocks noChangeArrowheads="1"/>
            </p:cNvSpPr>
            <p:nvPr/>
          </p:nvSpPr>
          <p:spPr bwMode="auto">
            <a:xfrm>
              <a:off x="1597" y="321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49" name="Oval 48"/>
            <p:cNvSpPr>
              <a:spLocks noChangeArrowheads="1"/>
            </p:cNvSpPr>
            <p:nvPr/>
          </p:nvSpPr>
          <p:spPr bwMode="auto">
            <a:xfrm>
              <a:off x="1621" y="320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0" name="Oval 49"/>
            <p:cNvSpPr>
              <a:spLocks noChangeArrowheads="1"/>
            </p:cNvSpPr>
            <p:nvPr/>
          </p:nvSpPr>
          <p:spPr bwMode="auto">
            <a:xfrm>
              <a:off x="1645" y="319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1" name="Oval 50"/>
            <p:cNvSpPr>
              <a:spLocks noChangeArrowheads="1"/>
            </p:cNvSpPr>
            <p:nvPr/>
          </p:nvSpPr>
          <p:spPr bwMode="auto">
            <a:xfrm>
              <a:off x="1657" y="318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2" name="Oval 51"/>
            <p:cNvSpPr>
              <a:spLocks noChangeArrowheads="1"/>
            </p:cNvSpPr>
            <p:nvPr/>
          </p:nvSpPr>
          <p:spPr bwMode="auto">
            <a:xfrm>
              <a:off x="1681" y="317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3" name="Oval 52"/>
            <p:cNvSpPr>
              <a:spLocks noChangeArrowheads="1"/>
            </p:cNvSpPr>
            <p:nvPr/>
          </p:nvSpPr>
          <p:spPr bwMode="auto">
            <a:xfrm>
              <a:off x="1705" y="314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4" name="Oval 53"/>
            <p:cNvSpPr>
              <a:spLocks noChangeArrowheads="1"/>
            </p:cNvSpPr>
            <p:nvPr/>
          </p:nvSpPr>
          <p:spPr bwMode="auto">
            <a:xfrm>
              <a:off x="1729" y="312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5" name="Oval 54"/>
            <p:cNvSpPr>
              <a:spLocks noChangeArrowheads="1"/>
            </p:cNvSpPr>
            <p:nvPr/>
          </p:nvSpPr>
          <p:spPr bwMode="auto">
            <a:xfrm>
              <a:off x="1753" y="308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6" name="Oval 55"/>
            <p:cNvSpPr>
              <a:spLocks noChangeArrowheads="1"/>
            </p:cNvSpPr>
            <p:nvPr/>
          </p:nvSpPr>
          <p:spPr bwMode="auto">
            <a:xfrm>
              <a:off x="1777" y="303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7" name="Oval 56"/>
            <p:cNvSpPr>
              <a:spLocks noChangeArrowheads="1"/>
            </p:cNvSpPr>
            <p:nvPr/>
          </p:nvSpPr>
          <p:spPr bwMode="auto">
            <a:xfrm>
              <a:off x="1801" y="2990"/>
              <a:ext cx="73"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8" name="Oval 57"/>
            <p:cNvSpPr>
              <a:spLocks noChangeArrowheads="1"/>
            </p:cNvSpPr>
            <p:nvPr/>
          </p:nvSpPr>
          <p:spPr bwMode="auto">
            <a:xfrm>
              <a:off x="1825" y="2918"/>
              <a:ext cx="73"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59" name="Oval 58"/>
            <p:cNvSpPr>
              <a:spLocks noChangeArrowheads="1"/>
            </p:cNvSpPr>
            <p:nvPr/>
          </p:nvSpPr>
          <p:spPr bwMode="auto">
            <a:xfrm>
              <a:off x="1849" y="2822"/>
              <a:ext cx="73"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0" name="Oval 59"/>
            <p:cNvSpPr>
              <a:spLocks noChangeArrowheads="1"/>
            </p:cNvSpPr>
            <p:nvPr/>
          </p:nvSpPr>
          <p:spPr bwMode="auto">
            <a:xfrm>
              <a:off x="1874" y="271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1" name="Oval 60"/>
            <p:cNvSpPr>
              <a:spLocks noChangeArrowheads="1"/>
            </p:cNvSpPr>
            <p:nvPr/>
          </p:nvSpPr>
          <p:spPr bwMode="auto">
            <a:xfrm>
              <a:off x="1898" y="258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2" name="Oval 61"/>
            <p:cNvSpPr>
              <a:spLocks noChangeArrowheads="1"/>
            </p:cNvSpPr>
            <p:nvPr/>
          </p:nvSpPr>
          <p:spPr bwMode="auto">
            <a:xfrm>
              <a:off x="1922" y="243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3" name="Oval 62"/>
            <p:cNvSpPr>
              <a:spLocks noChangeArrowheads="1"/>
            </p:cNvSpPr>
            <p:nvPr/>
          </p:nvSpPr>
          <p:spPr bwMode="auto">
            <a:xfrm>
              <a:off x="1946" y="2269"/>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4" name="Oval 63"/>
            <p:cNvSpPr>
              <a:spLocks noChangeArrowheads="1"/>
            </p:cNvSpPr>
            <p:nvPr/>
          </p:nvSpPr>
          <p:spPr bwMode="auto">
            <a:xfrm>
              <a:off x="1970" y="2077"/>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5" name="Oval 64"/>
            <p:cNvSpPr>
              <a:spLocks noChangeArrowheads="1"/>
            </p:cNvSpPr>
            <p:nvPr/>
          </p:nvSpPr>
          <p:spPr bwMode="auto">
            <a:xfrm>
              <a:off x="1994" y="1909"/>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6" name="Oval 65"/>
            <p:cNvSpPr>
              <a:spLocks noChangeArrowheads="1"/>
            </p:cNvSpPr>
            <p:nvPr/>
          </p:nvSpPr>
          <p:spPr bwMode="auto">
            <a:xfrm>
              <a:off x="2006" y="1717"/>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7" name="Oval 66"/>
            <p:cNvSpPr>
              <a:spLocks noChangeArrowheads="1"/>
            </p:cNvSpPr>
            <p:nvPr/>
          </p:nvSpPr>
          <p:spPr bwMode="auto">
            <a:xfrm>
              <a:off x="2030" y="1549"/>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8" name="Oval 67"/>
            <p:cNvSpPr>
              <a:spLocks noChangeArrowheads="1"/>
            </p:cNvSpPr>
            <p:nvPr/>
          </p:nvSpPr>
          <p:spPr bwMode="auto">
            <a:xfrm>
              <a:off x="2054" y="1417"/>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69" name="Oval 68"/>
            <p:cNvSpPr>
              <a:spLocks noChangeArrowheads="1"/>
            </p:cNvSpPr>
            <p:nvPr/>
          </p:nvSpPr>
          <p:spPr bwMode="auto">
            <a:xfrm>
              <a:off x="2078" y="1320"/>
              <a:ext cx="72" cy="73"/>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0" name="Oval 69"/>
            <p:cNvSpPr>
              <a:spLocks noChangeArrowheads="1"/>
            </p:cNvSpPr>
            <p:nvPr/>
          </p:nvSpPr>
          <p:spPr bwMode="auto">
            <a:xfrm>
              <a:off x="2102" y="124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1" name="Oval 70"/>
            <p:cNvSpPr>
              <a:spLocks noChangeArrowheads="1"/>
            </p:cNvSpPr>
            <p:nvPr/>
          </p:nvSpPr>
          <p:spPr bwMode="auto">
            <a:xfrm>
              <a:off x="2126" y="123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2" name="Oval 71"/>
            <p:cNvSpPr>
              <a:spLocks noChangeArrowheads="1"/>
            </p:cNvSpPr>
            <p:nvPr/>
          </p:nvSpPr>
          <p:spPr bwMode="auto">
            <a:xfrm>
              <a:off x="2150" y="128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3" name="Oval 72"/>
            <p:cNvSpPr>
              <a:spLocks noChangeArrowheads="1"/>
            </p:cNvSpPr>
            <p:nvPr/>
          </p:nvSpPr>
          <p:spPr bwMode="auto">
            <a:xfrm>
              <a:off x="2174" y="1368"/>
              <a:ext cx="72" cy="73"/>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4" name="Oval 73"/>
            <p:cNvSpPr>
              <a:spLocks noChangeArrowheads="1"/>
            </p:cNvSpPr>
            <p:nvPr/>
          </p:nvSpPr>
          <p:spPr bwMode="auto">
            <a:xfrm>
              <a:off x="2198" y="1477"/>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5" name="Oval 74"/>
            <p:cNvSpPr>
              <a:spLocks noChangeArrowheads="1"/>
            </p:cNvSpPr>
            <p:nvPr/>
          </p:nvSpPr>
          <p:spPr bwMode="auto">
            <a:xfrm>
              <a:off x="2222" y="1597"/>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6" name="Oval 75"/>
            <p:cNvSpPr>
              <a:spLocks noChangeArrowheads="1"/>
            </p:cNvSpPr>
            <p:nvPr/>
          </p:nvSpPr>
          <p:spPr bwMode="auto">
            <a:xfrm>
              <a:off x="2246" y="1753"/>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7" name="Oval 76"/>
            <p:cNvSpPr>
              <a:spLocks noChangeArrowheads="1"/>
            </p:cNvSpPr>
            <p:nvPr/>
          </p:nvSpPr>
          <p:spPr bwMode="auto">
            <a:xfrm>
              <a:off x="2270" y="1921"/>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8" name="Oval 77"/>
            <p:cNvSpPr>
              <a:spLocks noChangeArrowheads="1"/>
            </p:cNvSpPr>
            <p:nvPr/>
          </p:nvSpPr>
          <p:spPr bwMode="auto">
            <a:xfrm>
              <a:off x="2294" y="2065"/>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79" name="Oval 78"/>
            <p:cNvSpPr>
              <a:spLocks noChangeArrowheads="1"/>
            </p:cNvSpPr>
            <p:nvPr/>
          </p:nvSpPr>
          <p:spPr bwMode="auto">
            <a:xfrm>
              <a:off x="2306" y="2221"/>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0" name="Oval 79"/>
            <p:cNvSpPr>
              <a:spLocks noChangeArrowheads="1"/>
            </p:cNvSpPr>
            <p:nvPr/>
          </p:nvSpPr>
          <p:spPr bwMode="auto">
            <a:xfrm>
              <a:off x="2330" y="2353"/>
              <a:ext cx="72" cy="73"/>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1" name="Oval 80"/>
            <p:cNvSpPr>
              <a:spLocks noChangeArrowheads="1"/>
            </p:cNvSpPr>
            <p:nvPr/>
          </p:nvSpPr>
          <p:spPr bwMode="auto">
            <a:xfrm>
              <a:off x="2354" y="248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2" name="Oval 81"/>
            <p:cNvSpPr>
              <a:spLocks noChangeArrowheads="1"/>
            </p:cNvSpPr>
            <p:nvPr/>
          </p:nvSpPr>
          <p:spPr bwMode="auto">
            <a:xfrm>
              <a:off x="2378" y="259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3" name="Oval 82"/>
            <p:cNvSpPr>
              <a:spLocks noChangeArrowheads="1"/>
            </p:cNvSpPr>
            <p:nvPr/>
          </p:nvSpPr>
          <p:spPr bwMode="auto">
            <a:xfrm>
              <a:off x="2402" y="270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4" name="Oval 83"/>
            <p:cNvSpPr>
              <a:spLocks noChangeArrowheads="1"/>
            </p:cNvSpPr>
            <p:nvPr/>
          </p:nvSpPr>
          <p:spPr bwMode="auto">
            <a:xfrm>
              <a:off x="2426" y="278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5" name="Oval 84"/>
            <p:cNvSpPr>
              <a:spLocks noChangeArrowheads="1"/>
            </p:cNvSpPr>
            <p:nvPr/>
          </p:nvSpPr>
          <p:spPr bwMode="auto">
            <a:xfrm>
              <a:off x="2450" y="285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6" name="Oval 85"/>
            <p:cNvSpPr>
              <a:spLocks noChangeArrowheads="1"/>
            </p:cNvSpPr>
            <p:nvPr/>
          </p:nvSpPr>
          <p:spPr bwMode="auto">
            <a:xfrm>
              <a:off x="2474" y="293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7" name="Oval 86"/>
            <p:cNvSpPr>
              <a:spLocks noChangeArrowheads="1"/>
            </p:cNvSpPr>
            <p:nvPr/>
          </p:nvSpPr>
          <p:spPr bwMode="auto">
            <a:xfrm>
              <a:off x="2498" y="29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8" name="Oval 87"/>
            <p:cNvSpPr>
              <a:spLocks noChangeArrowheads="1"/>
            </p:cNvSpPr>
            <p:nvPr/>
          </p:nvSpPr>
          <p:spPr bwMode="auto">
            <a:xfrm>
              <a:off x="2522" y="302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89" name="Oval 88"/>
            <p:cNvSpPr>
              <a:spLocks noChangeArrowheads="1"/>
            </p:cNvSpPr>
            <p:nvPr/>
          </p:nvSpPr>
          <p:spPr bwMode="auto">
            <a:xfrm>
              <a:off x="2546" y="306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0" name="Oval 89"/>
            <p:cNvSpPr>
              <a:spLocks noChangeArrowheads="1"/>
            </p:cNvSpPr>
            <p:nvPr/>
          </p:nvSpPr>
          <p:spPr bwMode="auto">
            <a:xfrm>
              <a:off x="2570" y="309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1" name="Oval 90"/>
            <p:cNvSpPr>
              <a:spLocks noChangeArrowheads="1"/>
            </p:cNvSpPr>
            <p:nvPr/>
          </p:nvSpPr>
          <p:spPr bwMode="auto">
            <a:xfrm>
              <a:off x="2594" y="313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2" name="Oval 91"/>
            <p:cNvSpPr>
              <a:spLocks noChangeArrowheads="1"/>
            </p:cNvSpPr>
            <p:nvPr/>
          </p:nvSpPr>
          <p:spPr bwMode="auto">
            <a:xfrm>
              <a:off x="2618" y="315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3" name="Oval 92"/>
            <p:cNvSpPr>
              <a:spLocks noChangeArrowheads="1"/>
            </p:cNvSpPr>
            <p:nvPr/>
          </p:nvSpPr>
          <p:spPr bwMode="auto">
            <a:xfrm>
              <a:off x="2630" y="317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4" name="Oval 93"/>
            <p:cNvSpPr>
              <a:spLocks noChangeArrowheads="1"/>
            </p:cNvSpPr>
            <p:nvPr/>
          </p:nvSpPr>
          <p:spPr bwMode="auto">
            <a:xfrm>
              <a:off x="2654" y="319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5" name="Oval 94"/>
            <p:cNvSpPr>
              <a:spLocks noChangeArrowheads="1"/>
            </p:cNvSpPr>
            <p:nvPr/>
          </p:nvSpPr>
          <p:spPr bwMode="auto">
            <a:xfrm>
              <a:off x="2678" y="320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6" name="Oval 95"/>
            <p:cNvSpPr>
              <a:spLocks noChangeArrowheads="1"/>
            </p:cNvSpPr>
            <p:nvPr/>
          </p:nvSpPr>
          <p:spPr bwMode="auto">
            <a:xfrm>
              <a:off x="2702" y="321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7" name="Oval 96"/>
            <p:cNvSpPr>
              <a:spLocks noChangeArrowheads="1"/>
            </p:cNvSpPr>
            <p:nvPr/>
          </p:nvSpPr>
          <p:spPr bwMode="auto">
            <a:xfrm>
              <a:off x="2726" y="323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8" name="Oval 97"/>
            <p:cNvSpPr>
              <a:spLocks noChangeArrowheads="1"/>
            </p:cNvSpPr>
            <p:nvPr/>
          </p:nvSpPr>
          <p:spPr bwMode="auto">
            <a:xfrm>
              <a:off x="2750" y="323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99" name="Oval 98"/>
            <p:cNvSpPr>
              <a:spLocks noChangeArrowheads="1"/>
            </p:cNvSpPr>
            <p:nvPr/>
          </p:nvSpPr>
          <p:spPr bwMode="auto">
            <a:xfrm>
              <a:off x="2774" y="324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0" name="Oval 99"/>
            <p:cNvSpPr>
              <a:spLocks noChangeArrowheads="1"/>
            </p:cNvSpPr>
            <p:nvPr/>
          </p:nvSpPr>
          <p:spPr bwMode="auto">
            <a:xfrm>
              <a:off x="2798" y="325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1" name="Oval 100"/>
            <p:cNvSpPr>
              <a:spLocks noChangeArrowheads="1"/>
            </p:cNvSpPr>
            <p:nvPr/>
          </p:nvSpPr>
          <p:spPr bwMode="auto">
            <a:xfrm>
              <a:off x="2822" y="325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2" name="Oval 101"/>
            <p:cNvSpPr>
              <a:spLocks noChangeArrowheads="1"/>
            </p:cNvSpPr>
            <p:nvPr/>
          </p:nvSpPr>
          <p:spPr bwMode="auto">
            <a:xfrm>
              <a:off x="2846" y="3254"/>
              <a:ext cx="73"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3" name="Oval 102"/>
            <p:cNvSpPr>
              <a:spLocks noChangeArrowheads="1"/>
            </p:cNvSpPr>
            <p:nvPr/>
          </p:nvSpPr>
          <p:spPr bwMode="auto">
            <a:xfrm>
              <a:off x="2870" y="3266"/>
              <a:ext cx="73"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4" name="Oval 103"/>
            <p:cNvSpPr>
              <a:spLocks noChangeArrowheads="1"/>
            </p:cNvSpPr>
            <p:nvPr/>
          </p:nvSpPr>
          <p:spPr bwMode="auto">
            <a:xfrm>
              <a:off x="2894" y="3266"/>
              <a:ext cx="73"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5" name="Oval 104"/>
            <p:cNvSpPr>
              <a:spLocks noChangeArrowheads="1"/>
            </p:cNvSpPr>
            <p:nvPr/>
          </p:nvSpPr>
          <p:spPr bwMode="auto">
            <a:xfrm>
              <a:off x="2919" y="3266"/>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6" name="Oval 105"/>
            <p:cNvSpPr>
              <a:spLocks noChangeArrowheads="1"/>
            </p:cNvSpPr>
            <p:nvPr/>
          </p:nvSpPr>
          <p:spPr bwMode="auto">
            <a:xfrm>
              <a:off x="2943"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7" name="Oval 106"/>
            <p:cNvSpPr>
              <a:spLocks noChangeArrowheads="1"/>
            </p:cNvSpPr>
            <p:nvPr/>
          </p:nvSpPr>
          <p:spPr bwMode="auto">
            <a:xfrm>
              <a:off x="2955"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8" name="Oval 107"/>
            <p:cNvSpPr>
              <a:spLocks noChangeArrowheads="1"/>
            </p:cNvSpPr>
            <p:nvPr/>
          </p:nvSpPr>
          <p:spPr bwMode="auto">
            <a:xfrm>
              <a:off x="2979"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09" name="Oval 108"/>
            <p:cNvSpPr>
              <a:spLocks noChangeArrowheads="1"/>
            </p:cNvSpPr>
            <p:nvPr/>
          </p:nvSpPr>
          <p:spPr bwMode="auto">
            <a:xfrm>
              <a:off x="3003"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0" name="Oval 109"/>
            <p:cNvSpPr>
              <a:spLocks noChangeArrowheads="1"/>
            </p:cNvSpPr>
            <p:nvPr/>
          </p:nvSpPr>
          <p:spPr bwMode="auto">
            <a:xfrm>
              <a:off x="3027" y="3278"/>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1" name="Oval 110"/>
            <p:cNvSpPr>
              <a:spLocks noChangeArrowheads="1"/>
            </p:cNvSpPr>
            <p:nvPr/>
          </p:nvSpPr>
          <p:spPr bwMode="auto">
            <a:xfrm>
              <a:off x="3051"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2" name="Oval 111"/>
            <p:cNvSpPr>
              <a:spLocks noChangeArrowheads="1"/>
            </p:cNvSpPr>
            <p:nvPr/>
          </p:nvSpPr>
          <p:spPr bwMode="auto">
            <a:xfrm>
              <a:off x="3075"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3" name="Oval 112"/>
            <p:cNvSpPr>
              <a:spLocks noChangeArrowheads="1"/>
            </p:cNvSpPr>
            <p:nvPr/>
          </p:nvSpPr>
          <p:spPr bwMode="auto">
            <a:xfrm>
              <a:off x="3099"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4" name="Oval 113"/>
            <p:cNvSpPr>
              <a:spLocks noChangeArrowheads="1"/>
            </p:cNvSpPr>
            <p:nvPr/>
          </p:nvSpPr>
          <p:spPr bwMode="auto">
            <a:xfrm>
              <a:off x="3123"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5" name="Oval 114"/>
            <p:cNvSpPr>
              <a:spLocks noChangeArrowheads="1"/>
            </p:cNvSpPr>
            <p:nvPr/>
          </p:nvSpPr>
          <p:spPr bwMode="auto">
            <a:xfrm>
              <a:off x="3147"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6" name="Oval 115"/>
            <p:cNvSpPr>
              <a:spLocks noChangeArrowheads="1"/>
            </p:cNvSpPr>
            <p:nvPr/>
          </p:nvSpPr>
          <p:spPr bwMode="auto">
            <a:xfrm>
              <a:off x="3171"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7" name="Oval 116"/>
            <p:cNvSpPr>
              <a:spLocks noChangeArrowheads="1"/>
            </p:cNvSpPr>
            <p:nvPr/>
          </p:nvSpPr>
          <p:spPr bwMode="auto">
            <a:xfrm>
              <a:off x="3195"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8" name="Oval 117"/>
            <p:cNvSpPr>
              <a:spLocks noChangeArrowheads="1"/>
            </p:cNvSpPr>
            <p:nvPr/>
          </p:nvSpPr>
          <p:spPr bwMode="auto">
            <a:xfrm>
              <a:off x="3219" y="3290"/>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19" name="Oval 118"/>
            <p:cNvSpPr>
              <a:spLocks noChangeArrowheads="1"/>
            </p:cNvSpPr>
            <p:nvPr/>
          </p:nvSpPr>
          <p:spPr bwMode="auto">
            <a:xfrm>
              <a:off x="3243" y="330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20" name="Oval 119"/>
            <p:cNvSpPr>
              <a:spLocks noChangeArrowheads="1"/>
            </p:cNvSpPr>
            <p:nvPr/>
          </p:nvSpPr>
          <p:spPr bwMode="auto">
            <a:xfrm>
              <a:off x="3267" y="3302"/>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sp>
          <p:nvSpPr>
            <p:cNvPr id="121" name="Freeform 120"/>
            <p:cNvSpPr>
              <a:spLocks/>
            </p:cNvSpPr>
            <p:nvPr/>
          </p:nvSpPr>
          <p:spPr bwMode="auto">
            <a:xfrm>
              <a:off x="985" y="126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2" name="Freeform 121"/>
            <p:cNvSpPr>
              <a:spLocks/>
            </p:cNvSpPr>
            <p:nvPr/>
          </p:nvSpPr>
          <p:spPr bwMode="auto">
            <a:xfrm>
              <a:off x="1009" y="124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3" name="Freeform 122"/>
            <p:cNvSpPr>
              <a:spLocks/>
            </p:cNvSpPr>
            <p:nvPr/>
          </p:nvSpPr>
          <p:spPr bwMode="auto">
            <a:xfrm>
              <a:off x="1033" y="130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4" name="Freeform 123"/>
            <p:cNvSpPr>
              <a:spLocks/>
            </p:cNvSpPr>
            <p:nvPr/>
          </p:nvSpPr>
          <p:spPr bwMode="auto">
            <a:xfrm>
              <a:off x="1045" y="1344"/>
              <a:ext cx="48" cy="49"/>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9">
                  <a:moveTo>
                    <a:pt x="24" y="0"/>
                  </a:moveTo>
                  <a:lnTo>
                    <a:pt x="48" y="24"/>
                  </a:lnTo>
                  <a:lnTo>
                    <a:pt x="24" y="49"/>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5" name="Freeform 124"/>
            <p:cNvSpPr>
              <a:spLocks/>
            </p:cNvSpPr>
            <p:nvPr/>
          </p:nvSpPr>
          <p:spPr bwMode="auto">
            <a:xfrm>
              <a:off x="1069" y="1380"/>
              <a:ext cx="48" cy="49"/>
            </a:xfrm>
            <a:custGeom>
              <a:avLst/>
              <a:gdLst>
                <a:gd name="T0" fmla="*/ 24 w 48"/>
                <a:gd name="T1" fmla="*/ 0 h 49"/>
                <a:gd name="T2" fmla="*/ 48 w 48"/>
                <a:gd name="T3" fmla="*/ 25 h 49"/>
                <a:gd name="T4" fmla="*/ 24 w 48"/>
                <a:gd name="T5" fmla="*/ 49 h 49"/>
                <a:gd name="T6" fmla="*/ 0 w 48"/>
                <a:gd name="T7" fmla="*/ 25 h 49"/>
                <a:gd name="T8" fmla="*/ 24 w 4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9">
                  <a:moveTo>
                    <a:pt x="24" y="0"/>
                  </a:moveTo>
                  <a:lnTo>
                    <a:pt x="48" y="25"/>
                  </a:lnTo>
                  <a:lnTo>
                    <a:pt x="24" y="49"/>
                  </a:lnTo>
                  <a:lnTo>
                    <a:pt x="0" y="25"/>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6" name="Freeform 125"/>
            <p:cNvSpPr>
              <a:spLocks/>
            </p:cNvSpPr>
            <p:nvPr/>
          </p:nvSpPr>
          <p:spPr bwMode="auto">
            <a:xfrm>
              <a:off x="1093" y="1380"/>
              <a:ext cx="48" cy="49"/>
            </a:xfrm>
            <a:custGeom>
              <a:avLst/>
              <a:gdLst>
                <a:gd name="T0" fmla="*/ 24 w 48"/>
                <a:gd name="T1" fmla="*/ 0 h 49"/>
                <a:gd name="T2" fmla="*/ 48 w 48"/>
                <a:gd name="T3" fmla="*/ 25 h 49"/>
                <a:gd name="T4" fmla="*/ 24 w 48"/>
                <a:gd name="T5" fmla="*/ 49 h 49"/>
                <a:gd name="T6" fmla="*/ 0 w 48"/>
                <a:gd name="T7" fmla="*/ 25 h 49"/>
                <a:gd name="T8" fmla="*/ 24 w 4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9">
                  <a:moveTo>
                    <a:pt x="24" y="0"/>
                  </a:moveTo>
                  <a:lnTo>
                    <a:pt x="48" y="25"/>
                  </a:lnTo>
                  <a:lnTo>
                    <a:pt x="24" y="49"/>
                  </a:lnTo>
                  <a:lnTo>
                    <a:pt x="0" y="25"/>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7" name="Freeform 126"/>
            <p:cNvSpPr>
              <a:spLocks/>
            </p:cNvSpPr>
            <p:nvPr/>
          </p:nvSpPr>
          <p:spPr bwMode="auto">
            <a:xfrm>
              <a:off x="1117" y="1393"/>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8" name="Freeform 127"/>
            <p:cNvSpPr>
              <a:spLocks/>
            </p:cNvSpPr>
            <p:nvPr/>
          </p:nvSpPr>
          <p:spPr bwMode="auto">
            <a:xfrm>
              <a:off x="1141" y="1441"/>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29" name="Freeform 128"/>
            <p:cNvSpPr>
              <a:spLocks/>
            </p:cNvSpPr>
            <p:nvPr/>
          </p:nvSpPr>
          <p:spPr bwMode="auto">
            <a:xfrm>
              <a:off x="1165" y="1489"/>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0" name="Freeform 129"/>
            <p:cNvSpPr>
              <a:spLocks/>
            </p:cNvSpPr>
            <p:nvPr/>
          </p:nvSpPr>
          <p:spPr bwMode="auto">
            <a:xfrm>
              <a:off x="1189" y="1489"/>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1" name="Freeform 130"/>
            <p:cNvSpPr>
              <a:spLocks/>
            </p:cNvSpPr>
            <p:nvPr/>
          </p:nvSpPr>
          <p:spPr bwMode="auto">
            <a:xfrm>
              <a:off x="1213" y="1525"/>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2" name="Freeform 131"/>
            <p:cNvSpPr>
              <a:spLocks/>
            </p:cNvSpPr>
            <p:nvPr/>
          </p:nvSpPr>
          <p:spPr bwMode="auto">
            <a:xfrm>
              <a:off x="1237" y="1597"/>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3" name="Freeform 132"/>
            <p:cNvSpPr>
              <a:spLocks/>
            </p:cNvSpPr>
            <p:nvPr/>
          </p:nvSpPr>
          <p:spPr bwMode="auto">
            <a:xfrm>
              <a:off x="1261" y="1585"/>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4" name="Freeform 133"/>
            <p:cNvSpPr>
              <a:spLocks/>
            </p:cNvSpPr>
            <p:nvPr/>
          </p:nvSpPr>
          <p:spPr bwMode="auto">
            <a:xfrm>
              <a:off x="1285" y="1609"/>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5" name="Freeform 134"/>
            <p:cNvSpPr>
              <a:spLocks/>
            </p:cNvSpPr>
            <p:nvPr/>
          </p:nvSpPr>
          <p:spPr bwMode="auto">
            <a:xfrm>
              <a:off x="1309" y="1705"/>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6" name="Freeform 135"/>
            <p:cNvSpPr>
              <a:spLocks/>
            </p:cNvSpPr>
            <p:nvPr/>
          </p:nvSpPr>
          <p:spPr bwMode="auto">
            <a:xfrm>
              <a:off x="1333" y="1717"/>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7" name="Freeform 136"/>
            <p:cNvSpPr>
              <a:spLocks/>
            </p:cNvSpPr>
            <p:nvPr/>
          </p:nvSpPr>
          <p:spPr bwMode="auto">
            <a:xfrm>
              <a:off x="1345" y="1765"/>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8" name="Freeform 137"/>
            <p:cNvSpPr>
              <a:spLocks/>
            </p:cNvSpPr>
            <p:nvPr/>
          </p:nvSpPr>
          <p:spPr bwMode="auto">
            <a:xfrm>
              <a:off x="1369" y="1801"/>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39" name="Freeform 138"/>
            <p:cNvSpPr>
              <a:spLocks/>
            </p:cNvSpPr>
            <p:nvPr/>
          </p:nvSpPr>
          <p:spPr bwMode="auto">
            <a:xfrm>
              <a:off x="1393" y="1861"/>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0" name="Freeform 139"/>
            <p:cNvSpPr>
              <a:spLocks/>
            </p:cNvSpPr>
            <p:nvPr/>
          </p:nvSpPr>
          <p:spPr bwMode="auto">
            <a:xfrm>
              <a:off x="1417" y="1897"/>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1" name="Freeform 140"/>
            <p:cNvSpPr>
              <a:spLocks/>
            </p:cNvSpPr>
            <p:nvPr/>
          </p:nvSpPr>
          <p:spPr bwMode="auto">
            <a:xfrm>
              <a:off x="1441" y="1957"/>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2" name="Freeform 141"/>
            <p:cNvSpPr>
              <a:spLocks/>
            </p:cNvSpPr>
            <p:nvPr/>
          </p:nvSpPr>
          <p:spPr bwMode="auto">
            <a:xfrm>
              <a:off x="1465" y="1993"/>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3" name="Freeform 142"/>
            <p:cNvSpPr>
              <a:spLocks/>
            </p:cNvSpPr>
            <p:nvPr/>
          </p:nvSpPr>
          <p:spPr bwMode="auto">
            <a:xfrm>
              <a:off x="1489" y="2029"/>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4" name="Freeform 143"/>
            <p:cNvSpPr>
              <a:spLocks/>
            </p:cNvSpPr>
            <p:nvPr/>
          </p:nvSpPr>
          <p:spPr bwMode="auto">
            <a:xfrm>
              <a:off x="1513" y="2077"/>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5" name="Freeform 144"/>
            <p:cNvSpPr>
              <a:spLocks/>
            </p:cNvSpPr>
            <p:nvPr/>
          </p:nvSpPr>
          <p:spPr bwMode="auto">
            <a:xfrm>
              <a:off x="1537" y="2113"/>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6" name="Freeform 145"/>
            <p:cNvSpPr>
              <a:spLocks/>
            </p:cNvSpPr>
            <p:nvPr/>
          </p:nvSpPr>
          <p:spPr bwMode="auto">
            <a:xfrm>
              <a:off x="1561" y="2185"/>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7" name="Freeform 146"/>
            <p:cNvSpPr>
              <a:spLocks/>
            </p:cNvSpPr>
            <p:nvPr/>
          </p:nvSpPr>
          <p:spPr bwMode="auto">
            <a:xfrm>
              <a:off x="1585" y="2221"/>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8" name="Freeform 147"/>
            <p:cNvSpPr>
              <a:spLocks/>
            </p:cNvSpPr>
            <p:nvPr/>
          </p:nvSpPr>
          <p:spPr bwMode="auto">
            <a:xfrm>
              <a:off x="1609" y="2257"/>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49" name="Freeform 148"/>
            <p:cNvSpPr>
              <a:spLocks/>
            </p:cNvSpPr>
            <p:nvPr/>
          </p:nvSpPr>
          <p:spPr bwMode="auto">
            <a:xfrm>
              <a:off x="1633" y="2329"/>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0" name="Freeform 149"/>
            <p:cNvSpPr>
              <a:spLocks/>
            </p:cNvSpPr>
            <p:nvPr/>
          </p:nvSpPr>
          <p:spPr bwMode="auto">
            <a:xfrm>
              <a:off x="1657" y="2353"/>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1" name="Freeform 150"/>
            <p:cNvSpPr>
              <a:spLocks/>
            </p:cNvSpPr>
            <p:nvPr/>
          </p:nvSpPr>
          <p:spPr bwMode="auto">
            <a:xfrm>
              <a:off x="1669" y="2401"/>
              <a:ext cx="48" cy="49"/>
            </a:xfrm>
            <a:custGeom>
              <a:avLst/>
              <a:gdLst>
                <a:gd name="T0" fmla="*/ 24 w 48"/>
                <a:gd name="T1" fmla="*/ 0 h 49"/>
                <a:gd name="T2" fmla="*/ 48 w 48"/>
                <a:gd name="T3" fmla="*/ 25 h 49"/>
                <a:gd name="T4" fmla="*/ 24 w 48"/>
                <a:gd name="T5" fmla="*/ 49 h 49"/>
                <a:gd name="T6" fmla="*/ 0 w 48"/>
                <a:gd name="T7" fmla="*/ 25 h 49"/>
                <a:gd name="T8" fmla="*/ 24 w 48"/>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9">
                  <a:moveTo>
                    <a:pt x="24" y="0"/>
                  </a:moveTo>
                  <a:lnTo>
                    <a:pt x="48" y="25"/>
                  </a:lnTo>
                  <a:lnTo>
                    <a:pt x="24" y="49"/>
                  </a:lnTo>
                  <a:lnTo>
                    <a:pt x="0" y="25"/>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2" name="Freeform 151"/>
            <p:cNvSpPr>
              <a:spLocks/>
            </p:cNvSpPr>
            <p:nvPr/>
          </p:nvSpPr>
          <p:spPr bwMode="auto">
            <a:xfrm>
              <a:off x="1693" y="245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3" name="Freeform 152"/>
            <p:cNvSpPr>
              <a:spLocks/>
            </p:cNvSpPr>
            <p:nvPr/>
          </p:nvSpPr>
          <p:spPr bwMode="auto">
            <a:xfrm>
              <a:off x="1717" y="248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4" name="Freeform 153"/>
            <p:cNvSpPr>
              <a:spLocks/>
            </p:cNvSpPr>
            <p:nvPr/>
          </p:nvSpPr>
          <p:spPr bwMode="auto">
            <a:xfrm>
              <a:off x="1741" y="255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5" name="Freeform 154"/>
            <p:cNvSpPr>
              <a:spLocks/>
            </p:cNvSpPr>
            <p:nvPr/>
          </p:nvSpPr>
          <p:spPr bwMode="auto">
            <a:xfrm>
              <a:off x="1765" y="2594"/>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6" name="Freeform 155"/>
            <p:cNvSpPr>
              <a:spLocks/>
            </p:cNvSpPr>
            <p:nvPr/>
          </p:nvSpPr>
          <p:spPr bwMode="auto">
            <a:xfrm>
              <a:off x="1789" y="260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7" name="Freeform 156"/>
            <p:cNvSpPr>
              <a:spLocks/>
            </p:cNvSpPr>
            <p:nvPr/>
          </p:nvSpPr>
          <p:spPr bwMode="auto">
            <a:xfrm>
              <a:off x="1813" y="2654"/>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8" name="Freeform 157"/>
            <p:cNvSpPr>
              <a:spLocks/>
            </p:cNvSpPr>
            <p:nvPr/>
          </p:nvSpPr>
          <p:spPr bwMode="auto">
            <a:xfrm>
              <a:off x="1837" y="2690"/>
              <a:ext cx="49" cy="48"/>
            </a:xfrm>
            <a:custGeom>
              <a:avLst/>
              <a:gdLst>
                <a:gd name="T0" fmla="*/ 24 w 49"/>
                <a:gd name="T1" fmla="*/ 0 h 48"/>
                <a:gd name="T2" fmla="*/ 49 w 49"/>
                <a:gd name="T3" fmla="*/ 24 h 48"/>
                <a:gd name="T4" fmla="*/ 24 w 49"/>
                <a:gd name="T5" fmla="*/ 48 h 48"/>
                <a:gd name="T6" fmla="*/ 0 w 49"/>
                <a:gd name="T7" fmla="*/ 24 h 48"/>
                <a:gd name="T8" fmla="*/ 24 w 4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8">
                  <a:moveTo>
                    <a:pt x="24" y="0"/>
                  </a:moveTo>
                  <a:lnTo>
                    <a:pt x="49"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59" name="Freeform 158"/>
            <p:cNvSpPr>
              <a:spLocks/>
            </p:cNvSpPr>
            <p:nvPr/>
          </p:nvSpPr>
          <p:spPr bwMode="auto">
            <a:xfrm>
              <a:off x="1861" y="2702"/>
              <a:ext cx="49" cy="48"/>
            </a:xfrm>
            <a:custGeom>
              <a:avLst/>
              <a:gdLst>
                <a:gd name="T0" fmla="*/ 25 w 49"/>
                <a:gd name="T1" fmla="*/ 0 h 48"/>
                <a:gd name="T2" fmla="*/ 49 w 49"/>
                <a:gd name="T3" fmla="*/ 24 h 48"/>
                <a:gd name="T4" fmla="*/ 25 w 49"/>
                <a:gd name="T5" fmla="*/ 48 h 48"/>
                <a:gd name="T6" fmla="*/ 0 w 49"/>
                <a:gd name="T7" fmla="*/ 24 h 48"/>
                <a:gd name="T8" fmla="*/ 25 w 4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8">
                  <a:moveTo>
                    <a:pt x="25" y="0"/>
                  </a:moveTo>
                  <a:lnTo>
                    <a:pt x="49" y="24"/>
                  </a:lnTo>
                  <a:lnTo>
                    <a:pt x="25" y="48"/>
                  </a:lnTo>
                  <a:lnTo>
                    <a:pt x="0" y="24"/>
                  </a:lnTo>
                  <a:lnTo>
                    <a:pt x="25"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0" name="Freeform 159"/>
            <p:cNvSpPr>
              <a:spLocks/>
            </p:cNvSpPr>
            <p:nvPr/>
          </p:nvSpPr>
          <p:spPr bwMode="auto">
            <a:xfrm>
              <a:off x="1886" y="275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1" name="Freeform 160"/>
            <p:cNvSpPr>
              <a:spLocks/>
            </p:cNvSpPr>
            <p:nvPr/>
          </p:nvSpPr>
          <p:spPr bwMode="auto">
            <a:xfrm>
              <a:off x="1910" y="2774"/>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2" name="Freeform 161"/>
            <p:cNvSpPr>
              <a:spLocks/>
            </p:cNvSpPr>
            <p:nvPr/>
          </p:nvSpPr>
          <p:spPr bwMode="auto">
            <a:xfrm>
              <a:off x="1934" y="282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3" name="Freeform 162"/>
            <p:cNvSpPr>
              <a:spLocks/>
            </p:cNvSpPr>
            <p:nvPr/>
          </p:nvSpPr>
          <p:spPr bwMode="auto">
            <a:xfrm>
              <a:off x="1958" y="284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4" name="Freeform 163"/>
            <p:cNvSpPr>
              <a:spLocks/>
            </p:cNvSpPr>
            <p:nvPr/>
          </p:nvSpPr>
          <p:spPr bwMode="auto">
            <a:xfrm>
              <a:off x="1982" y="285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5" name="Freeform 164"/>
            <p:cNvSpPr>
              <a:spLocks/>
            </p:cNvSpPr>
            <p:nvPr/>
          </p:nvSpPr>
          <p:spPr bwMode="auto">
            <a:xfrm>
              <a:off x="2006" y="290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6" name="Freeform 165"/>
            <p:cNvSpPr>
              <a:spLocks/>
            </p:cNvSpPr>
            <p:nvPr/>
          </p:nvSpPr>
          <p:spPr bwMode="auto">
            <a:xfrm>
              <a:off x="2018" y="290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7" name="Freeform 166"/>
            <p:cNvSpPr>
              <a:spLocks/>
            </p:cNvSpPr>
            <p:nvPr/>
          </p:nvSpPr>
          <p:spPr bwMode="auto">
            <a:xfrm>
              <a:off x="2042" y="294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8" name="Freeform 167"/>
            <p:cNvSpPr>
              <a:spLocks/>
            </p:cNvSpPr>
            <p:nvPr/>
          </p:nvSpPr>
          <p:spPr bwMode="auto">
            <a:xfrm>
              <a:off x="2066" y="29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69" name="Freeform 168"/>
            <p:cNvSpPr>
              <a:spLocks/>
            </p:cNvSpPr>
            <p:nvPr/>
          </p:nvSpPr>
          <p:spPr bwMode="auto">
            <a:xfrm>
              <a:off x="2090" y="29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0" name="Freeform 169"/>
            <p:cNvSpPr>
              <a:spLocks/>
            </p:cNvSpPr>
            <p:nvPr/>
          </p:nvSpPr>
          <p:spPr bwMode="auto">
            <a:xfrm>
              <a:off x="2114" y="29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1" name="Freeform 170"/>
            <p:cNvSpPr>
              <a:spLocks/>
            </p:cNvSpPr>
            <p:nvPr/>
          </p:nvSpPr>
          <p:spPr bwMode="auto">
            <a:xfrm>
              <a:off x="2138" y="300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2" name="Freeform 171"/>
            <p:cNvSpPr>
              <a:spLocks/>
            </p:cNvSpPr>
            <p:nvPr/>
          </p:nvSpPr>
          <p:spPr bwMode="auto">
            <a:xfrm>
              <a:off x="2162" y="3014"/>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3" name="Freeform 172"/>
            <p:cNvSpPr>
              <a:spLocks/>
            </p:cNvSpPr>
            <p:nvPr/>
          </p:nvSpPr>
          <p:spPr bwMode="auto">
            <a:xfrm>
              <a:off x="2186" y="305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4" name="Freeform 173"/>
            <p:cNvSpPr>
              <a:spLocks/>
            </p:cNvSpPr>
            <p:nvPr/>
          </p:nvSpPr>
          <p:spPr bwMode="auto">
            <a:xfrm>
              <a:off x="2210" y="303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5" name="Freeform 174"/>
            <p:cNvSpPr>
              <a:spLocks/>
            </p:cNvSpPr>
            <p:nvPr/>
          </p:nvSpPr>
          <p:spPr bwMode="auto">
            <a:xfrm>
              <a:off x="2234" y="306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6" name="Freeform 175"/>
            <p:cNvSpPr>
              <a:spLocks/>
            </p:cNvSpPr>
            <p:nvPr/>
          </p:nvSpPr>
          <p:spPr bwMode="auto">
            <a:xfrm>
              <a:off x="2258" y="306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7" name="Freeform 176"/>
            <p:cNvSpPr>
              <a:spLocks/>
            </p:cNvSpPr>
            <p:nvPr/>
          </p:nvSpPr>
          <p:spPr bwMode="auto">
            <a:xfrm>
              <a:off x="2282" y="308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8" name="Freeform 177"/>
            <p:cNvSpPr>
              <a:spLocks/>
            </p:cNvSpPr>
            <p:nvPr/>
          </p:nvSpPr>
          <p:spPr bwMode="auto">
            <a:xfrm>
              <a:off x="2306" y="309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79" name="Freeform 178"/>
            <p:cNvSpPr>
              <a:spLocks/>
            </p:cNvSpPr>
            <p:nvPr/>
          </p:nvSpPr>
          <p:spPr bwMode="auto">
            <a:xfrm>
              <a:off x="2318" y="312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0" name="Freeform 179"/>
            <p:cNvSpPr>
              <a:spLocks/>
            </p:cNvSpPr>
            <p:nvPr/>
          </p:nvSpPr>
          <p:spPr bwMode="auto">
            <a:xfrm>
              <a:off x="2342" y="311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1" name="Freeform 180"/>
            <p:cNvSpPr>
              <a:spLocks/>
            </p:cNvSpPr>
            <p:nvPr/>
          </p:nvSpPr>
          <p:spPr bwMode="auto">
            <a:xfrm>
              <a:off x="2366" y="312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2" name="Freeform 181"/>
            <p:cNvSpPr>
              <a:spLocks/>
            </p:cNvSpPr>
            <p:nvPr/>
          </p:nvSpPr>
          <p:spPr bwMode="auto">
            <a:xfrm>
              <a:off x="2390" y="314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3" name="Freeform 182"/>
            <p:cNvSpPr>
              <a:spLocks/>
            </p:cNvSpPr>
            <p:nvPr/>
          </p:nvSpPr>
          <p:spPr bwMode="auto">
            <a:xfrm>
              <a:off x="2414" y="314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4" name="Freeform 183"/>
            <p:cNvSpPr>
              <a:spLocks/>
            </p:cNvSpPr>
            <p:nvPr/>
          </p:nvSpPr>
          <p:spPr bwMode="auto">
            <a:xfrm>
              <a:off x="2438" y="315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5" name="Freeform 184"/>
            <p:cNvSpPr>
              <a:spLocks/>
            </p:cNvSpPr>
            <p:nvPr/>
          </p:nvSpPr>
          <p:spPr bwMode="auto">
            <a:xfrm>
              <a:off x="2462" y="317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6" name="Freeform 185"/>
            <p:cNvSpPr>
              <a:spLocks/>
            </p:cNvSpPr>
            <p:nvPr/>
          </p:nvSpPr>
          <p:spPr bwMode="auto">
            <a:xfrm>
              <a:off x="2486" y="317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7" name="Freeform 186"/>
            <p:cNvSpPr>
              <a:spLocks/>
            </p:cNvSpPr>
            <p:nvPr/>
          </p:nvSpPr>
          <p:spPr bwMode="auto">
            <a:xfrm>
              <a:off x="2510" y="318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8" name="Freeform 187"/>
            <p:cNvSpPr>
              <a:spLocks/>
            </p:cNvSpPr>
            <p:nvPr/>
          </p:nvSpPr>
          <p:spPr bwMode="auto">
            <a:xfrm>
              <a:off x="2534" y="318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89" name="Freeform 188"/>
            <p:cNvSpPr>
              <a:spLocks/>
            </p:cNvSpPr>
            <p:nvPr/>
          </p:nvSpPr>
          <p:spPr bwMode="auto">
            <a:xfrm>
              <a:off x="2558" y="3194"/>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0" name="Freeform 189"/>
            <p:cNvSpPr>
              <a:spLocks/>
            </p:cNvSpPr>
            <p:nvPr/>
          </p:nvSpPr>
          <p:spPr bwMode="auto">
            <a:xfrm>
              <a:off x="2582" y="320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1" name="Freeform 190"/>
            <p:cNvSpPr>
              <a:spLocks/>
            </p:cNvSpPr>
            <p:nvPr/>
          </p:nvSpPr>
          <p:spPr bwMode="auto">
            <a:xfrm>
              <a:off x="2606" y="3194"/>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2" name="Freeform 191"/>
            <p:cNvSpPr>
              <a:spLocks/>
            </p:cNvSpPr>
            <p:nvPr/>
          </p:nvSpPr>
          <p:spPr bwMode="auto">
            <a:xfrm>
              <a:off x="2630" y="321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3" name="Freeform 192"/>
            <p:cNvSpPr>
              <a:spLocks/>
            </p:cNvSpPr>
            <p:nvPr/>
          </p:nvSpPr>
          <p:spPr bwMode="auto">
            <a:xfrm>
              <a:off x="2642" y="321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4" name="Freeform 193"/>
            <p:cNvSpPr>
              <a:spLocks/>
            </p:cNvSpPr>
            <p:nvPr/>
          </p:nvSpPr>
          <p:spPr bwMode="auto">
            <a:xfrm>
              <a:off x="2666" y="321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5" name="Freeform 194"/>
            <p:cNvSpPr>
              <a:spLocks/>
            </p:cNvSpPr>
            <p:nvPr/>
          </p:nvSpPr>
          <p:spPr bwMode="auto">
            <a:xfrm>
              <a:off x="2690" y="323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6" name="Freeform 195"/>
            <p:cNvSpPr>
              <a:spLocks/>
            </p:cNvSpPr>
            <p:nvPr/>
          </p:nvSpPr>
          <p:spPr bwMode="auto">
            <a:xfrm>
              <a:off x="2714" y="323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7" name="Freeform 196"/>
            <p:cNvSpPr>
              <a:spLocks/>
            </p:cNvSpPr>
            <p:nvPr/>
          </p:nvSpPr>
          <p:spPr bwMode="auto">
            <a:xfrm>
              <a:off x="2738" y="323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8" name="Freeform 197"/>
            <p:cNvSpPr>
              <a:spLocks/>
            </p:cNvSpPr>
            <p:nvPr/>
          </p:nvSpPr>
          <p:spPr bwMode="auto">
            <a:xfrm>
              <a:off x="2762" y="323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199" name="Freeform 198"/>
            <p:cNvSpPr>
              <a:spLocks/>
            </p:cNvSpPr>
            <p:nvPr/>
          </p:nvSpPr>
          <p:spPr bwMode="auto">
            <a:xfrm>
              <a:off x="2786" y="324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0" name="Freeform 199"/>
            <p:cNvSpPr>
              <a:spLocks/>
            </p:cNvSpPr>
            <p:nvPr/>
          </p:nvSpPr>
          <p:spPr bwMode="auto">
            <a:xfrm>
              <a:off x="2810" y="324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1" name="Freeform 200"/>
            <p:cNvSpPr>
              <a:spLocks/>
            </p:cNvSpPr>
            <p:nvPr/>
          </p:nvSpPr>
          <p:spPr bwMode="auto">
            <a:xfrm>
              <a:off x="2834" y="324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2" name="Freeform 201"/>
            <p:cNvSpPr>
              <a:spLocks/>
            </p:cNvSpPr>
            <p:nvPr/>
          </p:nvSpPr>
          <p:spPr bwMode="auto">
            <a:xfrm>
              <a:off x="2858" y="3254"/>
              <a:ext cx="49" cy="48"/>
            </a:xfrm>
            <a:custGeom>
              <a:avLst/>
              <a:gdLst>
                <a:gd name="T0" fmla="*/ 24 w 49"/>
                <a:gd name="T1" fmla="*/ 0 h 48"/>
                <a:gd name="T2" fmla="*/ 49 w 49"/>
                <a:gd name="T3" fmla="*/ 24 h 48"/>
                <a:gd name="T4" fmla="*/ 24 w 49"/>
                <a:gd name="T5" fmla="*/ 48 h 48"/>
                <a:gd name="T6" fmla="*/ 0 w 49"/>
                <a:gd name="T7" fmla="*/ 24 h 48"/>
                <a:gd name="T8" fmla="*/ 24 w 4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8">
                  <a:moveTo>
                    <a:pt x="24" y="0"/>
                  </a:moveTo>
                  <a:lnTo>
                    <a:pt x="49"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3" name="Freeform 202"/>
            <p:cNvSpPr>
              <a:spLocks/>
            </p:cNvSpPr>
            <p:nvPr/>
          </p:nvSpPr>
          <p:spPr bwMode="auto">
            <a:xfrm>
              <a:off x="2882" y="3254"/>
              <a:ext cx="49" cy="48"/>
            </a:xfrm>
            <a:custGeom>
              <a:avLst/>
              <a:gdLst>
                <a:gd name="T0" fmla="*/ 25 w 49"/>
                <a:gd name="T1" fmla="*/ 0 h 48"/>
                <a:gd name="T2" fmla="*/ 49 w 49"/>
                <a:gd name="T3" fmla="*/ 24 h 48"/>
                <a:gd name="T4" fmla="*/ 25 w 49"/>
                <a:gd name="T5" fmla="*/ 48 h 48"/>
                <a:gd name="T6" fmla="*/ 0 w 49"/>
                <a:gd name="T7" fmla="*/ 24 h 48"/>
                <a:gd name="T8" fmla="*/ 25 w 49"/>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8">
                  <a:moveTo>
                    <a:pt x="25" y="0"/>
                  </a:moveTo>
                  <a:lnTo>
                    <a:pt x="49" y="24"/>
                  </a:lnTo>
                  <a:lnTo>
                    <a:pt x="25" y="48"/>
                  </a:lnTo>
                  <a:lnTo>
                    <a:pt x="0" y="24"/>
                  </a:lnTo>
                  <a:lnTo>
                    <a:pt x="25"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4" name="Freeform 203"/>
            <p:cNvSpPr>
              <a:spLocks/>
            </p:cNvSpPr>
            <p:nvPr/>
          </p:nvSpPr>
          <p:spPr bwMode="auto">
            <a:xfrm>
              <a:off x="2907" y="32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5" name="Freeform 204"/>
            <p:cNvSpPr>
              <a:spLocks/>
            </p:cNvSpPr>
            <p:nvPr/>
          </p:nvSpPr>
          <p:spPr bwMode="auto">
            <a:xfrm>
              <a:off x="2931" y="32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6" name="Freeform 205"/>
            <p:cNvSpPr>
              <a:spLocks/>
            </p:cNvSpPr>
            <p:nvPr/>
          </p:nvSpPr>
          <p:spPr bwMode="auto">
            <a:xfrm>
              <a:off x="2955" y="32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7" name="Freeform 206"/>
            <p:cNvSpPr>
              <a:spLocks/>
            </p:cNvSpPr>
            <p:nvPr/>
          </p:nvSpPr>
          <p:spPr bwMode="auto">
            <a:xfrm>
              <a:off x="2967" y="32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8" name="Freeform 207"/>
            <p:cNvSpPr>
              <a:spLocks/>
            </p:cNvSpPr>
            <p:nvPr/>
          </p:nvSpPr>
          <p:spPr bwMode="auto">
            <a:xfrm>
              <a:off x="2991" y="3266"/>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09" name="Freeform 208"/>
            <p:cNvSpPr>
              <a:spLocks/>
            </p:cNvSpPr>
            <p:nvPr/>
          </p:nvSpPr>
          <p:spPr bwMode="auto">
            <a:xfrm>
              <a:off x="3015" y="32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0" name="Freeform 209"/>
            <p:cNvSpPr>
              <a:spLocks/>
            </p:cNvSpPr>
            <p:nvPr/>
          </p:nvSpPr>
          <p:spPr bwMode="auto">
            <a:xfrm>
              <a:off x="3039" y="32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1" name="Freeform 210"/>
            <p:cNvSpPr>
              <a:spLocks/>
            </p:cNvSpPr>
            <p:nvPr/>
          </p:nvSpPr>
          <p:spPr bwMode="auto">
            <a:xfrm>
              <a:off x="3063" y="32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2" name="Freeform 211"/>
            <p:cNvSpPr>
              <a:spLocks/>
            </p:cNvSpPr>
            <p:nvPr/>
          </p:nvSpPr>
          <p:spPr bwMode="auto">
            <a:xfrm>
              <a:off x="3087" y="32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3" name="Freeform 212"/>
            <p:cNvSpPr>
              <a:spLocks/>
            </p:cNvSpPr>
            <p:nvPr/>
          </p:nvSpPr>
          <p:spPr bwMode="auto">
            <a:xfrm>
              <a:off x="3111" y="32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4" name="Freeform 213"/>
            <p:cNvSpPr>
              <a:spLocks/>
            </p:cNvSpPr>
            <p:nvPr/>
          </p:nvSpPr>
          <p:spPr bwMode="auto">
            <a:xfrm>
              <a:off x="3135" y="32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5" name="Freeform 214"/>
            <p:cNvSpPr>
              <a:spLocks/>
            </p:cNvSpPr>
            <p:nvPr/>
          </p:nvSpPr>
          <p:spPr bwMode="auto">
            <a:xfrm>
              <a:off x="3159" y="32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6" name="Freeform 215"/>
            <p:cNvSpPr>
              <a:spLocks/>
            </p:cNvSpPr>
            <p:nvPr/>
          </p:nvSpPr>
          <p:spPr bwMode="auto">
            <a:xfrm>
              <a:off x="3183" y="32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7" name="Freeform 216"/>
            <p:cNvSpPr>
              <a:spLocks/>
            </p:cNvSpPr>
            <p:nvPr/>
          </p:nvSpPr>
          <p:spPr bwMode="auto">
            <a:xfrm>
              <a:off x="3207" y="32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8" name="Freeform 217"/>
            <p:cNvSpPr>
              <a:spLocks/>
            </p:cNvSpPr>
            <p:nvPr/>
          </p:nvSpPr>
          <p:spPr bwMode="auto">
            <a:xfrm>
              <a:off x="3231" y="3278"/>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19" name="Freeform 218"/>
            <p:cNvSpPr>
              <a:spLocks/>
            </p:cNvSpPr>
            <p:nvPr/>
          </p:nvSpPr>
          <p:spPr bwMode="auto">
            <a:xfrm>
              <a:off x="3255" y="32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0" name="Freeform 219"/>
            <p:cNvSpPr>
              <a:spLocks/>
            </p:cNvSpPr>
            <p:nvPr/>
          </p:nvSpPr>
          <p:spPr bwMode="auto">
            <a:xfrm>
              <a:off x="3279" y="3290"/>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1" name="Line 226"/>
            <p:cNvSpPr>
              <a:spLocks noChangeShapeType="1"/>
            </p:cNvSpPr>
            <p:nvPr/>
          </p:nvSpPr>
          <p:spPr bwMode="auto">
            <a:xfrm flipH="1">
              <a:off x="985" y="242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2" name="Line 227"/>
            <p:cNvSpPr>
              <a:spLocks noChangeShapeType="1"/>
            </p:cNvSpPr>
            <p:nvPr/>
          </p:nvSpPr>
          <p:spPr bwMode="auto">
            <a:xfrm>
              <a:off x="985" y="242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3" name="Line 228"/>
            <p:cNvSpPr>
              <a:spLocks noChangeShapeType="1"/>
            </p:cNvSpPr>
            <p:nvPr/>
          </p:nvSpPr>
          <p:spPr bwMode="auto">
            <a:xfrm flipH="1">
              <a:off x="1009"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4" name="Line 229"/>
            <p:cNvSpPr>
              <a:spLocks noChangeShapeType="1"/>
            </p:cNvSpPr>
            <p:nvPr/>
          </p:nvSpPr>
          <p:spPr bwMode="auto">
            <a:xfrm>
              <a:off x="1009"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5" name="Line 230"/>
            <p:cNvSpPr>
              <a:spLocks noChangeShapeType="1"/>
            </p:cNvSpPr>
            <p:nvPr/>
          </p:nvSpPr>
          <p:spPr bwMode="auto">
            <a:xfrm flipH="1">
              <a:off x="1033"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6" name="Line 231"/>
            <p:cNvSpPr>
              <a:spLocks noChangeShapeType="1"/>
            </p:cNvSpPr>
            <p:nvPr/>
          </p:nvSpPr>
          <p:spPr bwMode="auto">
            <a:xfrm>
              <a:off x="1033"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7" name="Line 232"/>
            <p:cNvSpPr>
              <a:spLocks noChangeShapeType="1"/>
            </p:cNvSpPr>
            <p:nvPr/>
          </p:nvSpPr>
          <p:spPr bwMode="auto">
            <a:xfrm flipH="1">
              <a:off x="1045"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8" name="Line 233"/>
            <p:cNvSpPr>
              <a:spLocks noChangeShapeType="1"/>
            </p:cNvSpPr>
            <p:nvPr/>
          </p:nvSpPr>
          <p:spPr bwMode="auto">
            <a:xfrm>
              <a:off x="1045"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29" name="Line 234"/>
            <p:cNvSpPr>
              <a:spLocks noChangeShapeType="1"/>
            </p:cNvSpPr>
            <p:nvPr/>
          </p:nvSpPr>
          <p:spPr bwMode="auto">
            <a:xfrm flipH="1">
              <a:off x="1069"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0" name="Line 235"/>
            <p:cNvSpPr>
              <a:spLocks noChangeShapeType="1"/>
            </p:cNvSpPr>
            <p:nvPr/>
          </p:nvSpPr>
          <p:spPr bwMode="auto">
            <a:xfrm>
              <a:off x="1069"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1" name="Line 236"/>
            <p:cNvSpPr>
              <a:spLocks noChangeShapeType="1"/>
            </p:cNvSpPr>
            <p:nvPr/>
          </p:nvSpPr>
          <p:spPr bwMode="auto">
            <a:xfrm flipH="1">
              <a:off x="1093"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2" name="Line 237"/>
            <p:cNvSpPr>
              <a:spLocks noChangeShapeType="1"/>
            </p:cNvSpPr>
            <p:nvPr/>
          </p:nvSpPr>
          <p:spPr bwMode="auto">
            <a:xfrm>
              <a:off x="1093"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3" name="Line 238"/>
            <p:cNvSpPr>
              <a:spLocks noChangeShapeType="1"/>
            </p:cNvSpPr>
            <p:nvPr/>
          </p:nvSpPr>
          <p:spPr bwMode="auto">
            <a:xfrm flipH="1">
              <a:off x="1117" y="247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4" name="Line 239"/>
            <p:cNvSpPr>
              <a:spLocks noChangeShapeType="1"/>
            </p:cNvSpPr>
            <p:nvPr/>
          </p:nvSpPr>
          <p:spPr bwMode="auto">
            <a:xfrm>
              <a:off x="1117" y="247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5" name="Line 240"/>
            <p:cNvSpPr>
              <a:spLocks noChangeShapeType="1"/>
            </p:cNvSpPr>
            <p:nvPr/>
          </p:nvSpPr>
          <p:spPr bwMode="auto">
            <a:xfrm flipH="1">
              <a:off x="1141"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6" name="Line 241"/>
            <p:cNvSpPr>
              <a:spLocks noChangeShapeType="1"/>
            </p:cNvSpPr>
            <p:nvPr/>
          </p:nvSpPr>
          <p:spPr bwMode="auto">
            <a:xfrm>
              <a:off x="1141"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7" name="Line 242"/>
            <p:cNvSpPr>
              <a:spLocks noChangeShapeType="1"/>
            </p:cNvSpPr>
            <p:nvPr/>
          </p:nvSpPr>
          <p:spPr bwMode="auto">
            <a:xfrm flipH="1">
              <a:off x="1165"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8" name="Line 243"/>
            <p:cNvSpPr>
              <a:spLocks noChangeShapeType="1"/>
            </p:cNvSpPr>
            <p:nvPr/>
          </p:nvSpPr>
          <p:spPr bwMode="auto">
            <a:xfrm>
              <a:off x="1165"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39" name="Line 244"/>
            <p:cNvSpPr>
              <a:spLocks noChangeShapeType="1"/>
            </p:cNvSpPr>
            <p:nvPr/>
          </p:nvSpPr>
          <p:spPr bwMode="auto">
            <a:xfrm flipH="1">
              <a:off x="1189"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0" name="Line 245"/>
            <p:cNvSpPr>
              <a:spLocks noChangeShapeType="1"/>
            </p:cNvSpPr>
            <p:nvPr/>
          </p:nvSpPr>
          <p:spPr bwMode="auto">
            <a:xfrm>
              <a:off x="1189"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1" name="Line 246"/>
            <p:cNvSpPr>
              <a:spLocks noChangeShapeType="1"/>
            </p:cNvSpPr>
            <p:nvPr/>
          </p:nvSpPr>
          <p:spPr bwMode="auto">
            <a:xfrm flipH="1">
              <a:off x="1213"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2" name="Line 247"/>
            <p:cNvSpPr>
              <a:spLocks noChangeShapeType="1"/>
            </p:cNvSpPr>
            <p:nvPr/>
          </p:nvSpPr>
          <p:spPr bwMode="auto">
            <a:xfrm>
              <a:off x="1213" y="24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3" name="Line 248"/>
            <p:cNvSpPr>
              <a:spLocks noChangeShapeType="1"/>
            </p:cNvSpPr>
            <p:nvPr/>
          </p:nvSpPr>
          <p:spPr bwMode="auto">
            <a:xfrm flipH="1">
              <a:off x="1237"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4" name="Line 249"/>
            <p:cNvSpPr>
              <a:spLocks noChangeShapeType="1"/>
            </p:cNvSpPr>
            <p:nvPr/>
          </p:nvSpPr>
          <p:spPr bwMode="auto">
            <a:xfrm>
              <a:off x="1237"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5" name="Line 250"/>
            <p:cNvSpPr>
              <a:spLocks noChangeShapeType="1"/>
            </p:cNvSpPr>
            <p:nvPr/>
          </p:nvSpPr>
          <p:spPr bwMode="auto">
            <a:xfrm flipH="1">
              <a:off x="1261" y="242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6" name="Line 251"/>
            <p:cNvSpPr>
              <a:spLocks noChangeShapeType="1"/>
            </p:cNvSpPr>
            <p:nvPr/>
          </p:nvSpPr>
          <p:spPr bwMode="auto">
            <a:xfrm>
              <a:off x="1261" y="242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7" name="Line 252"/>
            <p:cNvSpPr>
              <a:spLocks noChangeShapeType="1"/>
            </p:cNvSpPr>
            <p:nvPr/>
          </p:nvSpPr>
          <p:spPr bwMode="auto">
            <a:xfrm flipH="1">
              <a:off x="1285" y="2413"/>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8" name="Line 253"/>
            <p:cNvSpPr>
              <a:spLocks noChangeShapeType="1"/>
            </p:cNvSpPr>
            <p:nvPr/>
          </p:nvSpPr>
          <p:spPr bwMode="auto">
            <a:xfrm>
              <a:off x="1285" y="2413"/>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49" name="Line 254"/>
            <p:cNvSpPr>
              <a:spLocks noChangeShapeType="1"/>
            </p:cNvSpPr>
            <p:nvPr/>
          </p:nvSpPr>
          <p:spPr bwMode="auto">
            <a:xfrm flipH="1">
              <a:off x="1309" y="2401"/>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0" name="Line 255"/>
            <p:cNvSpPr>
              <a:spLocks noChangeShapeType="1"/>
            </p:cNvSpPr>
            <p:nvPr/>
          </p:nvSpPr>
          <p:spPr bwMode="auto">
            <a:xfrm>
              <a:off x="1309" y="2401"/>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1" name="Line 256"/>
            <p:cNvSpPr>
              <a:spLocks noChangeShapeType="1"/>
            </p:cNvSpPr>
            <p:nvPr/>
          </p:nvSpPr>
          <p:spPr bwMode="auto">
            <a:xfrm flipH="1">
              <a:off x="1333" y="2377"/>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2" name="Line 257"/>
            <p:cNvSpPr>
              <a:spLocks noChangeShapeType="1"/>
            </p:cNvSpPr>
            <p:nvPr/>
          </p:nvSpPr>
          <p:spPr bwMode="auto">
            <a:xfrm>
              <a:off x="1333" y="2377"/>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3" name="Line 258"/>
            <p:cNvSpPr>
              <a:spLocks noChangeShapeType="1"/>
            </p:cNvSpPr>
            <p:nvPr/>
          </p:nvSpPr>
          <p:spPr bwMode="auto">
            <a:xfrm flipH="1">
              <a:off x="1345" y="235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4" name="Line 259"/>
            <p:cNvSpPr>
              <a:spLocks noChangeShapeType="1"/>
            </p:cNvSpPr>
            <p:nvPr/>
          </p:nvSpPr>
          <p:spPr bwMode="auto">
            <a:xfrm>
              <a:off x="1345" y="235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5" name="Line 260"/>
            <p:cNvSpPr>
              <a:spLocks noChangeShapeType="1"/>
            </p:cNvSpPr>
            <p:nvPr/>
          </p:nvSpPr>
          <p:spPr bwMode="auto">
            <a:xfrm flipH="1">
              <a:off x="1369" y="232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6" name="Line 261"/>
            <p:cNvSpPr>
              <a:spLocks noChangeShapeType="1"/>
            </p:cNvSpPr>
            <p:nvPr/>
          </p:nvSpPr>
          <p:spPr bwMode="auto">
            <a:xfrm>
              <a:off x="1369" y="232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7" name="Line 262"/>
            <p:cNvSpPr>
              <a:spLocks noChangeShapeType="1"/>
            </p:cNvSpPr>
            <p:nvPr/>
          </p:nvSpPr>
          <p:spPr bwMode="auto">
            <a:xfrm flipH="1">
              <a:off x="1393" y="229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8" name="Line 263"/>
            <p:cNvSpPr>
              <a:spLocks noChangeShapeType="1"/>
            </p:cNvSpPr>
            <p:nvPr/>
          </p:nvSpPr>
          <p:spPr bwMode="auto">
            <a:xfrm>
              <a:off x="1393" y="229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59" name="Line 264"/>
            <p:cNvSpPr>
              <a:spLocks noChangeShapeType="1"/>
            </p:cNvSpPr>
            <p:nvPr/>
          </p:nvSpPr>
          <p:spPr bwMode="auto">
            <a:xfrm flipH="1">
              <a:off x="1417" y="225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0" name="Line 265"/>
            <p:cNvSpPr>
              <a:spLocks noChangeShapeType="1"/>
            </p:cNvSpPr>
            <p:nvPr/>
          </p:nvSpPr>
          <p:spPr bwMode="auto">
            <a:xfrm>
              <a:off x="1417" y="225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1" name="Line 266"/>
            <p:cNvSpPr>
              <a:spLocks noChangeShapeType="1"/>
            </p:cNvSpPr>
            <p:nvPr/>
          </p:nvSpPr>
          <p:spPr bwMode="auto">
            <a:xfrm flipH="1">
              <a:off x="1441" y="224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2" name="Line 267"/>
            <p:cNvSpPr>
              <a:spLocks noChangeShapeType="1"/>
            </p:cNvSpPr>
            <p:nvPr/>
          </p:nvSpPr>
          <p:spPr bwMode="auto">
            <a:xfrm>
              <a:off x="1441" y="224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3" name="Line 268"/>
            <p:cNvSpPr>
              <a:spLocks noChangeShapeType="1"/>
            </p:cNvSpPr>
            <p:nvPr/>
          </p:nvSpPr>
          <p:spPr bwMode="auto">
            <a:xfrm flipH="1">
              <a:off x="1465" y="220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4" name="Line 269"/>
            <p:cNvSpPr>
              <a:spLocks noChangeShapeType="1"/>
            </p:cNvSpPr>
            <p:nvPr/>
          </p:nvSpPr>
          <p:spPr bwMode="auto">
            <a:xfrm>
              <a:off x="1465" y="220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5" name="Line 270"/>
            <p:cNvSpPr>
              <a:spLocks noChangeShapeType="1"/>
            </p:cNvSpPr>
            <p:nvPr/>
          </p:nvSpPr>
          <p:spPr bwMode="auto">
            <a:xfrm flipH="1">
              <a:off x="1489" y="216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6" name="Line 271"/>
            <p:cNvSpPr>
              <a:spLocks noChangeShapeType="1"/>
            </p:cNvSpPr>
            <p:nvPr/>
          </p:nvSpPr>
          <p:spPr bwMode="auto">
            <a:xfrm>
              <a:off x="1489" y="216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7" name="Line 272"/>
            <p:cNvSpPr>
              <a:spLocks noChangeShapeType="1"/>
            </p:cNvSpPr>
            <p:nvPr/>
          </p:nvSpPr>
          <p:spPr bwMode="auto">
            <a:xfrm flipH="1">
              <a:off x="1513" y="211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8" name="Line 273"/>
            <p:cNvSpPr>
              <a:spLocks noChangeShapeType="1"/>
            </p:cNvSpPr>
            <p:nvPr/>
          </p:nvSpPr>
          <p:spPr bwMode="auto">
            <a:xfrm>
              <a:off x="1513" y="211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69" name="Line 274"/>
            <p:cNvSpPr>
              <a:spLocks noChangeShapeType="1"/>
            </p:cNvSpPr>
            <p:nvPr/>
          </p:nvSpPr>
          <p:spPr bwMode="auto">
            <a:xfrm flipH="1">
              <a:off x="1537" y="204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0" name="Line 275"/>
            <p:cNvSpPr>
              <a:spLocks noChangeShapeType="1"/>
            </p:cNvSpPr>
            <p:nvPr/>
          </p:nvSpPr>
          <p:spPr bwMode="auto">
            <a:xfrm>
              <a:off x="1537" y="204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1" name="Line 276"/>
            <p:cNvSpPr>
              <a:spLocks noChangeShapeType="1"/>
            </p:cNvSpPr>
            <p:nvPr/>
          </p:nvSpPr>
          <p:spPr bwMode="auto">
            <a:xfrm flipH="1">
              <a:off x="1561" y="201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2" name="Line 277"/>
            <p:cNvSpPr>
              <a:spLocks noChangeShapeType="1"/>
            </p:cNvSpPr>
            <p:nvPr/>
          </p:nvSpPr>
          <p:spPr bwMode="auto">
            <a:xfrm>
              <a:off x="1561" y="201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3" name="Line 278"/>
            <p:cNvSpPr>
              <a:spLocks noChangeShapeType="1"/>
            </p:cNvSpPr>
            <p:nvPr/>
          </p:nvSpPr>
          <p:spPr bwMode="auto">
            <a:xfrm flipH="1">
              <a:off x="1585" y="196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4" name="Line 279"/>
            <p:cNvSpPr>
              <a:spLocks noChangeShapeType="1"/>
            </p:cNvSpPr>
            <p:nvPr/>
          </p:nvSpPr>
          <p:spPr bwMode="auto">
            <a:xfrm>
              <a:off x="1585" y="196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5" name="Line 280"/>
            <p:cNvSpPr>
              <a:spLocks noChangeShapeType="1"/>
            </p:cNvSpPr>
            <p:nvPr/>
          </p:nvSpPr>
          <p:spPr bwMode="auto">
            <a:xfrm flipH="1">
              <a:off x="1609" y="190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6" name="Line 281"/>
            <p:cNvSpPr>
              <a:spLocks noChangeShapeType="1"/>
            </p:cNvSpPr>
            <p:nvPr/>
          </p:nvSpPr>
          <p:spPr bwMode="auto">
            <a:xfrm>
              <a:off x="1609" y="190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7" name="Line 282"/>
            <p:cNvSpPr>
              <a:spLocks noChangeShapeType="1"/>
            </p:cNvSpPr>
            <p:nvPr/>
          </p:nvSpPr>
          <p:spPr bwMode="auto">
            <a:xfrm flipH="1">
              <a:off x="1633" y="183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8" name="Line 283"/>
            <p:cNvSpPr>
              <a:spLocks noChangeShapeType="1"/>
            </p:cNvSpPr>
            <p:nvPr/>
          </p:nvSpPr>
          <p:spPr bwMode="auto">
            <a:xfrm>
              <a:off x="1633" y="183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79" name="Line 284"/>
            <p:cNvSpPr>
              <a:spLocks noChangeShapeType="1"/>
            </p:cNvSpPr>
            <p:nvPr/>
          </p:nvSpPr>
          <p:spPr bwMode="auto">
            <a:xfrm flipH="1">
              <a:off x="1657" y="180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0" name="Line 285"/>
            <p:cNvSpPr>
              <a:spLocks noChangeShapeType="1"/>
            </p:cNvSpPr>
            <p:nvPr/>
          </p:nvSpPr>
          <p:spPr bwMode="auto">
            <a:xfrm>
              <a:off x="1657" y="180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1" name="Line 286"/>
            <p:cNvSpPr>
              <a:spLocks noChangeShapeType="1"/>
            </p:cNvSpPr>
            <p:nvPr/>
          </p:nvSpPr>
          <p:spPr bwMode="auto">
            <a:xfrm flipH="1">
              <a:off x="1669" y="172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2" name="Line 287"/>
            <p:cNvSpPr>
              <a:spLocks noChangeShapeType="1"/>
            </p:cNvSpPr>
            <p:nvPr/>
          </p:nvSpPr>
          <p:spPr bwMode="auto">
            <a:xfrm>
              <a:off x="1669" y="172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3" name="Line 288"/>
            <p:cNvSpPr>
              <a:spLocks noChangeShapeType="1"/>
            </p:cNvSpPr>
            <p:nvPr/>
          </p:nvSpPr>
          <p:spPr bwMode="auto">
            <a:xfrm flipH="1">
              <a:off x="1693" y="165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4" name="Line 289"/>
            <p:cNvSpPr>
              <a:spLocks noChangeShapeType="1"/>
            </p:cNvSpPr>
            <p:nvPr/>
          </p:nvSpPr>
          <p:spPr bwMode="auto">
            <a:xfrm>
              <a:off x="1693" y="165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5" name="Line 290"/>
            <p:cNvSpPr>
              <a:spLocks noChangeShapeType="1"/>
            </p:cNvSpPr>
            <p:nvPr/>
          </p:nvSpPr>
          <p:spPr bwMode="auto">
            <a:xfrm flipH="1">
              <a:off x="1717" y="160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6" name="Line 291"/>
            <p:cNvSpPr>
              <a:spLocks noChangeShapeType="1"/>
            </p:cNvSpPr>
            <p:nvPr/>
          </p:nvSpPr>
          <p:spPr bwMode="auto">
            <a:xfrm>
              <a:off x="1717" y="160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7" name="Line 292"/>
            <p:cNvSpPr>
              <a:spLocks noChangeShapeType="1"/>
            </p:cNvSpPr>
            <p:nvPr/>
          </p:nvSpPr>
          <p:spPr bwMode="auto">
            <a:xfrm flipH="1">
              <a:off x="1741" y="154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8" name="Line 293"/>
            <p:cNvSpPr>
              <a:spLocks noChangeShapeType="1"/>
            </p:cNvSpPr>
            <p:nvPr/>
          </p:nvSpPr>
          <p:spPr bwMode="auto">
            <a:xfrm>
              <a:off x="1741" y="154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89" name="Line 294"/>
            <p:cNvSpPr>
              <a:spLocks noChangeShapeType="1"/>
            </p:cNvSpPr>
            <p:nvPr/>
          </p:nvSpPr>
          <p:spPr bwMode="auto">
            <a:xfrm flipH="1">
              <a:off x="1765" y="146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0" name="Line 295"/>
            <p:cNvSpPr>
              <a:spLocks noChangeShapeType="1"/>
            </p:cNvSpPr>
            <p:nvPr/>
          </p:nvSpPr>
          <p:spPr bwMode="auto">
            <a:xfrm>
              <a:off x="1765" y="146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1" name="Line 296"/>
            <p:cNvSpPr>
              <a:spLocks noChangeShapeType="1"/>
            </p:cNvSpPr>
            <p:nvPr/>
          </p:nvSpPr>
          <p:spPr bwMode="auto">
            <a:xfrm flipH="1">
              <a:off x="1789" y="144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2" name="Line 297"/>
            <p:cNvSpPr>
              <a:spLocks noChangeShapeType="1"/>
            </p:cNvSpPr>
            <p:nvPr/>
          </p:nvSpPr>
          <p:spPr bwMode="auto">
            <a:xfrm>
              <a:off x="1789" y="144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3" name="Line 298"/>
            <p:cNvSpPr>
              <a:spLocks noChangeShapeType="1"/>
            </p:cNvSpPr>
            <p:nvPr/>
          </p:nvSpPr>
          <p:spPr bwMode="auto">
            <a:xfrm flipH="1">
              <a:off x="1813" y="1344"/>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4" name="Line 299"/>
            <p:cNvSpPr>
              <a:spLocks noChangeShapeType="1"/>
            </p:cNvSpPr>
            <p:nvPr/>
          </p:nvSpPr>
          <p:spPr bwMode="auto">
            <a:xfrm>
              <a:off x="1813" y="1344"/>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5" name="Line 300"/>
            <p:cNvSpPr>
              <a:spLocks noChangeShapeType="1"/>
            </p:cNvSpPr>
            <p:nvPr/>
          </p:nvSpPr>
          <p:spPr bwMode="auto">
            <a:xfrm flipH="1">
              <a:off x="1837" y="1320"/>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6" name="Line 301"/>
            <p:cNvSpPr>
              <a:spLocks noChangeShapeType="1"/>
            </p:cNvSpPr>
            <p:nvPr/>
          </p:nvSpPr>
          <p:spPr bwMode="auto">
            <a:xfrm>
              <a:off x="1837" y="1320"/>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7" name="Line 302"/>
            <p:cNvSpPr>
              <a:spLocks noChangeShapeType="1"/>
            </p:cNvSpPr>
            <p:nvPr/>
          </p:nvSpPr>
          <p:spPr bwMode="auto">
            <a:xfrm flipH="1">
              <a:off x="1861" y="1260"/>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8" name="Line 303"/>
            <p:cNvSpPr>
              <a:spLocks noChangeShapeType="1"/>
            </p:cNvSpPr>
            <p:nvPr/>
          </p:nvSpPr>
          <p:spPr bwMode="auto">
            <a:xfrm>
              <a:off x="1861" y="1260"/>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299" name="Line 304"/>
            <p:cNvSpPr>
              <a:spLocks noChangeShapeType="1"/>
            </p:cNvSpPr>
            <p:nvPr/>
          </p:nvSpPr>
          <p:spPr bwMode="auto">
            <a:xfrm flipH="1">
              <a:off x="1886" y="127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0" name="Line 305"/>
            <p:cNvSpPr>
              <a:spLocks noChangeShapeType="1"/>
            </p:cNvSpPr>
            <p:nvPr/>
          </p:nvSpPr>
          <p:spPr bwMode="auto">
            <a:xfrm>
              <a:off x="1886" y="127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1" name="Line 306"/>
            <p:cNvSpPr>
              <a:spLocks noChangeShapeType="1"/>
            </p:cNvSpPr>
            <p:nvPr/>
          </p:nvSpPr>
          <p:spPr bwMode="auto">
            <a:xfrm flipH="1">
              <a:off x="1910" y="124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2" name="Line 307"/>
            <p:cNvSpPr>
              <a:spLocks noChangeShapeType="1"/>
            </p:cNvSpPr>
            <p:nvPr/>
          </p:nvSpPr>
          <p:spPr bwMode="auto">
            <a:xfrm>
              <a:off x="1910" y="124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3" name="Line 308"/>
            <p:cNvSpPr>
              <a:spLocks noChangeShapeType="1"/>
            </p:cNvSpPr>
            <p:nvPr/>
          </p:nvSpPr>
          <p:spPr bwMode="auto">
            <a:xfrm flipH="1">
              <a:off x="1934" y="124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4" name="Line 309"/>
            <p:cNvSpPr>
              <a:spLocks noChangeShapeType="1"/>
            </p:cNvSpPr>
            <p:nvPr/>
          </p:nvSpPr>
          <p:spPr bwMode="auto">
            <a:xfrm>
              <a:off x="1934" y="124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5" name="Line 310"/>
            <p:cNvSpPr>
              <a:spLocks noChangeShapeType="1"/>
            </p:cNvSpPr>
            <p:nvPr/>
          </p:nvSpPr>
          <p:spPr bwMode="auto">
            <a:xfrm flipH="1">
              <a:off x="1958" y="128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6" name="Line 311"/>
            <p:cNvSpPr>
              <a:spLocks noChangeShapeType="1"/>
            </p:cNvSpPr>
            <p:nvPr/>
          </p:nvSpPr>
          <p:spPr bwMode="auto">
            <a:xfrm>
              <a:off x="1958" y="128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7" name="Line 312"/>
            <p:cNvSpPr>
              <a:spLocks noChangeShapeType="1"/>
            </p:cNvSpPr>
            <p:nvPr/>
          </p:nvSpPr>
          <p:spPr bwMode="auto">
            <a:xfrm flipH="1">
              <a:off x="1982" y="133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8" name="Line 313"/>
            <p:cNvSpPr>
              <a:spLocks noChangeShapeType="1"/>
            </p:cNvSpPr>
            <p:nvPr/>
          </p:nvSpPr>
          <p:spPr bwMode="auto">
            <a:xfrm>
              <a:off x="1982" y="133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09" name="Line 314"/>
            <p:cNvSpPr>
              <a:spLocks noChangeShapeType="1"/>
            </p:cNvSpPr>
            <p:nvPr/>
          </p:nvSpPr>
          <p:spPr bwMode="auto">
            <a:xfrm flipH="1">
              <a:off x="2006" y="139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0" name="Line 315"/>
            <p:cNvSpPr>
              <a:spLocks noChangeShapeType="1"/>
            </p:cNvSpPr>
            <p:nvPr/>
          </p:nvSpPr>
          <p:spPr bwMode="auto">
            <a:xfrm>
              <a:off x="2006" y="139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1" name="Line 316"/>
            <p:cNvSpPr>
              <a:spLocks noChangeShapeType="1"/>
            </p:cNvSpPr>
            <p:nvPr/>
          </p:nvSpPr>
          <p:spPr bwMode="auto">
            <a:xfrm flipH="1">
              <a:off x="2018" y="142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2" name="Line 317"/>
            <p:cNvSpPr>
              <a:spLocks noChangeShapeType="1"/>
            </p:cNvSpPr>
            <p:nvPr/>
          </p:nvSpPr>
          <p:spPr bwMode="auto">
            <a:xfrm>
              <a:off x="2018" y="142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3" name="Line 318"/>
            <p:cNvSpPr>
              <a:spLocks noChangeShapeType="1"/>
            </p:cNvSpPr>
            <p:nvPr/>
          </p:nvSpPr>
          <p:spPr bwMode="auto">
            <a:xfrm flipH="1">
              <a:off x="2042" y="151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4" name="Line 319"/>
            <p:cNvSpPr>
              <a:spLocks noChangeShapeType="1"/>
            </p:cNvSpPr>
            <p:nvPr/>
          </p:nvSpPr>
          <p:spPr bwMode="auto">
            <a:xfrm>
              <a:off x="2042" y="151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5" name="Line 320"/>
            <p:cNvSpPr>
              <a:spLocks noChangeShapeType="1"/>
            </p:cNvSpPr>
            <p:nvPr/>
          </p:nvSpPr>
          <p:spPr bwMode="auto">
            <a:xfrm flipH="1">
              <a:off x="2066" y="159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6" name="Line 321"/>
            <p:cNvSpPr>
              <a:spLocks noChangeShapeType="1"/>
            </p:cNvSpPr>
            <p:nvPr/>
          </p:nvSpPr>
          <p:spPr bwMode="auto">
            <a:xfrm>
              <a:off x="2066" y="159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7" name="Line 322"/>
            <p:cNvSpPr>
              <a:spLocks noChangeShapeType="1"/>
            </p:cNvSpPr>
            <p:nvPr/>
          </p:nvSpPr>
          <p:spPr bwMode="auto">
            <a:xfrm flipH="1">
              <a:off x="2090" y="166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8" name="Line 323"/>
            <p:cNvSpPr>
              <a:spLocks noChangeShapeType="1"/>
            </p:cNvSpPr>
            <p:nvPr/>
          </p:nvSpPr>
          <p:spPr bwMode="auto">
            <a:xfrm>
              <a:off x="2090" y="1669"/>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19" name="Line 324"/>
            <p:cNvSpPr>
              <a:spLocks noChangeShapeType="1"/>
            </p:cNvSpPr>
            <p:nvPr/>
          </p:nvSpPr>
          <p:spPr bwMode="auto">
            <a:xfrm flipH="1">
              <a:off x="2114" y="176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0" name="Line 325"/>
            <p:cNvSpPr>
              <a:spLocks noChangeShapeType="1"/>
            </p:cNvSpPr>
            <p:nvPr/>
          </p:nvSpPr>
          <p:spPr bwMode="auto">
            <a:xfrm>
              <a:off x="2114" y="176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1" name="Line 326"/>
            <p:cNvSpPr>
              <a:spLocks noChangeShapeType="1"/>
            </p:cNvSpPr>
            <p:nvPr/>
          </p:nvSpPr>
          <p:spPr bwMode="auto">
            <a:xfrm flipH="1">
              <a:off x="2138" y="186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2" name="Line 327"/>
            <p:cNvSpPr>
              <a:spLocks noChangeShapeType="1"/>
            </p:cNvSpPr>
            <p:nvPr/>
          </p:nvSpPr>
          <p:spPr bwMode="auto">
            <a:xfrm>
              <a:off x="2138" y="186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3" name="Line 328"/>
            <p:cNvSpPr>
              <a:spLocks noChangeShapeType="1"/>
            </p:cNvSpPr>
            <p:nvPr/>
          </p:nvSpPr>
          <p:spPr bwMode="auto">
            <a:xfrm flipH="1">
              <a:off x="2162" y="192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4" name="Line 329"/>
            <p:cNvSpPr>
              <a:spLocks noChangeShapeType="1"/>
            </p:cNvSpPr>
            <p:nvPr/>
          </p:nvSpPr>
          <p:spPr bwMode="auto">
            <a:xfrm>
              <a:off x="2162" y="192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5" name="Line 330"/>
            <p:cNvSpPr>
              <a:spLocks noChangeShapeType="1"/>
            </p:cNvSpPr>
            <p:nvPr/>
          </p:nvSpPr>
          <p:spPr bwMode="auto">
            <a:xfrm flipH="1">
              <a:off x="2186" y="200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6" name="Line 331"/>
            <p:cNvSpPr>
              <a:spLocks noChangeShapeType="1"/>
            </p:cNvSpPr>
            <p:nvPr/>
          </p:nvSpPr>
          <p:spPr bwMode="auto">
            <a:xfrm>
              <a:off x="2186" y="200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7" name="Line 332"/>
            <p:cNvSpPr>
              <a:spLocks noChangeShapeType="1"/>
            </p:cNvSpPr>
            <p:nvPr/>
          </p:nvSpPr>
          <p:spPr bwMode="auto">
            <a:xfrm flipH="1">
              <a:off x="2210" y="207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8" name="Line 333"/>
            <p:cNvSpPr>
              <a:spLocks noChangeShapeType="1"/>
            </p:cNvSpPr>
            <p:nvPr/>
          </p:nvSpPr>
          <p:spPr bwMode="auto">
            <a:xfrm>
              <a:off x="2210" y="207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29" name="Line 334"/>
            <p:cNvSpPr>
              <a:spLocks noChangeShapeType="1"/>
            </p:cNvSpPr>
            <p:nvPr/>
          </p:nvSpPr>
          <p:spPr bwMode="auto">
            <a:xfrm flipH="1">
              <a:off x="2234" y="218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0" name="Line 335"/>
            <p:cNvSpPr>
              <a:spLocks noChangeShapeType="1"/>
            </p:cNvSpPr>
            <p:nvPr/>
          </p:nvSpPr>
          <p:spPr bwMode="auto">
            <a:xfrm>
              <a:off x="2234" y="2185"/>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1" name="Line 336"/>
            <p:cNvSpPr>
              <a:spLocks noChangeShapeType="1"/>
            </p:cNvSpPr>
            <p:nvPr/>
          </p:nvSpPr>
          <p:spPr bwMode="auto">
            <a:xfrm flipH="1">
              <a:off x="2258" y="225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2" name="Line 337"/>
            <p:cNvSpPr>
              <a:spLocks noChangeShapeType="1"/>
            </p:cNvSpPr>
            <p:nvPr/>
          </p:nvSpPr>
          <p:spPr bwMode="auto">
            <a:xfrm>
              <a:off x="2258" y="2257"/>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3" name="Line 338"/>
            <p:cNvSpPr>
              <a:spLocks noChangeShapeType="1"/>
            </p:cNvSpPr>
            <p:nvPr/>
          </p:nvSpPr>
          <p:spPr bwMode="auto">
            <a:xfrm flipH="1">
              <a:off x="2282" y="229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4" name="Line 339"/>
            <p:cNvSpPr>
              <a:spLocks noChangeShapeType="1"/>
            </p:cNvSpPr>
            <p:nvPr/>
          </p:nvSpPr>
          <p:spPr bwMode="auto">
            <a:xfrm>
              <a:off x="2282" y="2293"/>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5" name="Line 340"/>
            <p:cNvSpPr>
              <a:spLocks noChangeShapeType="1"/>
            </p:cNvSpPr>
            <p:nvPr/>
          </p:nvSpPr>
          <p:spPr bwMode="auto">
            <a:xfrm flipH="1">
              <a:off x="2306" y="2377"/>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6" name="Line 341"/>
            <p:cNvSpPr>
              <a:spLocks noChangeShapeType="1"/>
            </p:cNvSpPr>
            <p:nvPr/>
          </p:nvSpPr>
          <p:spPr bwMode="auto">
            <a:xfrm>
              <a:off x="2306" y="2377"/>
              <a:ext cx="48" cy="4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7" name="Line 342"/>
            <p:cNvSpPr>
              <a:spLocks noChangeShapeType="1"/>
            </p:cNvSpPr>
            <p:nvPr/>
          </p:nvSpPr>
          <p:spPr bwMode="auto">
            <a:xfrm flipH="1">
              <a:off x="2318"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8" name="Line 343"/>
            <p:cNvSpPr>
              <a:spLocks noChangeShapeType="1"/>
            </p:cNvSpPr>
            <p:nvPr/>
          </p:nvSpPr>
          <p:spPr bwMode="auto">
            <a:xfrm>
              <a:off x="2318" y="24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39" name="Line 344"/>
            <p:cNvSpPr>
              <a:spLocks noChangeShapeType="1"/>
            </p:cNvSpPr>
            <p:nvPr/>
          </p:nvSpPr>
          <p:spPr bwMode="auto">
            <a:xfrm flipH="1">
              <a:off x="2342" y="249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0" name="Line 345"/>
            <p:cNvSpPr>
              <a:spLocks noChangeShapeType="1"/>
            </p:cNvSpPr>
            <p:nvPr/>
          </p:nvSpPr>
          <p:spPr bwMode="auto">
            <a:xfrm>
              <a:off x="2342" y="249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1" name="Line 346"/>
            <p:cNvSpPr>
              <a:spLocks noChangeShapeType="1"/>
            </p:cNvSpPr>
            <p:nvPr/>
          </p:nvSpPr>
          <p:spPr bwMode="auto">
            <a:xfrm flipH="1">
              <a:off x="2366" y="259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2" name="Line 347"/>
            <p:cNvSpPr>
              <a:spLocks noChangeShapeType="1"/>
            </p:cNvSpPr>
            <p:nvPr/>
          </p:nvSpPr>
          <p:spPr bwMode="auto">
            <a:xfrm>
              <a:off x="2366" y="259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3" name="Line 348"/>
            <p:cNvSpPr>
              <a:spLocks noChangeShapeType="1"/>
            </p:cNvSpPr>
            <p:nvPr/>
          </p:nvSpPr>
          <p:spPr bwMode="auto">
            <a:xfrm flipH="1">
              <a:off x="2390" y="264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4" name="Line 349"/>
            <p:cNvSpPr>
              <a:spLocks noChangeShapeType="1"/>
            </p:cNvSpPr>
            <p:nvPr/>
          </p:nvSpPr>
          <p:spPr bwMode="auto">
            <a:xfrm>
              <a:off x="2390" y="264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5" name="Line 350"/>
            <p:cNvSpPr>
              <a:spLocks noChangeShapeType="1"/>
            </p:cNvSpPr>
            <p:nvPr/>
          </p:nvSpPr>
          <p:spPr bwMode="auto">
            <a:xfrm flipH="1">
              <a:off x="2414" y="267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6" name="Line 351"/>
            <p:cNvSpPr>
              <a:spLocks noChangeShapeType="1"/>
            </p:cNvSpPr>
            <p:nvPr/>
          </p:nvSpPr>
          <p:spPr bwMode="auto">
            <a:xfrm>
              <a:off x="2414" y="267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7" name="Line 352"/>
            <p:cNvSpPr>
              <a:spLocks noChangeShapeType="1"/>
            </p:cNvSpPr>
            <p:nvPr/>
          </p:nvSpPr>
          <p:spPr bwMode="auto">
            <a:xfrm flipH="1">
              <a:off x="2438" y="272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8" name="Line 353"/>
            <p:cNvSpPr>
              <a:spLocks noChangeShapeType="1"/>
            </p:cNvSpPr>
            <p:nvPr/>
          </p:nvSpPr>
          <p:spPr bwMode="auto">
            <a:xfrm>
              <a:off x="2438" y="272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49" name="Line 354"/>
            <p:cNvSpPr>
              <a:spLocks noChangeShapeType="1"/>
            </p:cNvSpPr>
            <p:nvPr/>
          </p:nvSpPr>
          <p:spPr bwMode="auto">
            <a:xfrm flipH="1">
              <a:off x="2462" y="277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0" name="Line 355"/>
            <p:cNvSpPr>
              <a:spLocks noChangeShapeType="1"/>
            </p:cNvSpPr>
            <p:nvPr/>
          </p:nvSpPr>
          <p:spPr bwMode="auto">
            <a:xfrm>
              <a:off x="2462" y="277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1" name="Line 356"/>
            <p:cNvSpPr>
              <a:spLocks noChangeShapeType="1"/>
            </p:cNvSpPr>
            <p:nvPr/>
          </p:nvSpPr>
          <p:spPr bwMode="auto">
            <a:xfrm flipH="1">
              <a:off x="2486" y="282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2" name="Line 357"/>
            <p:cNvSpPr>
              <a:spLocks noChangeShapeType="1"/>
            </p:cNvSpPr>
            <p:nvPr/>
          </p:nvSpPr>
          <p:spPr bwMode="auto">
            <a:xfrm>
              <a:off x="2486" y="282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3" name="Line 358"/>
            <p:cNvSpPr>
              <a:spLocks noChangeShapeType="1"/>
            </p:cNvSpPr>
            <p:nvPr/>
          </p:nvSpPr>
          <p:spPr bwMode="auto">
            <a:xfrm flipH="1">
              <a:off x="2510" y="285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4" name="Line 359"/>
            <p:cNvSpPr>
              <a:spLocks noChangeShapeType="1"/>
            </p:cNvSpPr>
            <p:nvPr/>
          </p:nvSpPr>
          <p:spPr bwMode="auto">
            <a:xfrm>
              <a:off x="2510" y="285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5" name="Line 360"/>
            <p:cNvSpPr>
              <a:spLocks noChangeShapeType="1"/>
            </p:cNvSpPr>
            <p:nvPr/>
          </p:nvSpPr>
          <p:spPr bwMode="auto">
            <a:xfrm flipH="1">
              <a:off x="2534" y="287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6" name="Line 361"/>
            <p:cNvSpPr>
              <a:spLocks noChangeShapeType="1"/>
            </p:cNvSpPr>
            <p:nvPr/>
          </p:nvSpPr>
          <p:spPr bwMode="auto">
            <a:xfrm>
              <a:off x="2534" y="287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7" name="Line 362"/>
            <p:cNvSpPr>
              <a:spLocks noChangeShapeType="1"/>
            </p:cNvSpPr>
            <p:nvPr/>
          </p:nvSpPr>
          <p:spPr bwMode="auto">
            <a:xfrm flipH="1">
              <a:off x="2558" y="290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8" name="Line 363"/>
            <p:cNvSpPr>
              <a:spLocks noChangeShapeType="1"/>
            </p:cNvSpPr>
            <p:nvPr/>
          </p:nvSpPr>
          <p:spPr bwMode="auto">
            <a:xfrm>
              <a:off x="2558" y="290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59" name="Line 364"/>
            <p:cNvSpPr>
              <a:spLocks noChangeShapeType="1"/>
            </p:cNvSpPr>
            <p:nvPr/>
          </p:nvSpPr>
          <p:spPr bwMode="auto">
            <a:xfrm flipH="1">
              <a:off x="2582" y="29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0" name="Line 365"/>
            <p:cNvSpPr>
              <a:spLocks noChangeShapeType="1"/>
            </p:cNvSpPr>
            <p:nvPr/>
          </p:nvSpPr>
          <p:spPr bwMode="auto">
            <a:xfrm>
              <a:off x="2582" y="29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1" name="Line 366"/>
            <p:cNvSpPr>
              <a:spLocks noChangeShapeType="1"/>
            </p:cNvSpPr>
            <p:nvPr/>
          </p:nvSpPr>
          <p:spPr bwMode="auto">
            <a:xfrm flipH="1">
              <a:off x="2606" y="29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2" name="Line 367"/>
            <p:cNvSpPr>
              <a:spLocks noChangeShapeType="1"/>
            </p:cNvSpPr>
            <p:nvPr/>
          </p:nvSpPr>
          <p:spPr bwMode="auto">
            <a:xfrm>
              <a:off x="2606" y="29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3" name="Line 368"/>
            <p:cNvSpPr>
              <a:spLocks noChangeShapeType="1"/>
            </p:cNvSpPr>
            <p:nvPr/>
          </p:nvSpPr>
          <p:spPr bwMode="auto">
            <a:xfrm flipH="1">
              <a:off x="2630" y="296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4" name="Line 369"/>
            <p:cNvSpPr>
              <a:spLocks noChangeShapeType="1"/>
            </p:cNvSpPr>
            <p:nvPr/>
          </p:nvSpPr>
          <p:spPr bwMode="auto">
            <a:xfrm>
              <a:off x="2630" y="296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5" name="Line 370"/>
            <p:cNvSpPr>
              <a:spLocks noChangeShapeType="1"/>
            </p:cNvSpPr>
            <p:nvPr/>
          </p:nvSpPr>
          <p:spPr bwMode="auto">
            <a:xfrm flipH="1">
              <a:off x="2642" y="296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6" name="Line 371"/>
            <p:cNvSpPr>
              <a:spLocks noChangeShapeType="1"/>
            </p:cNvSpPr>
            <p:nvPr/>
          </p:nvSpPr>
          <p:spPr bwMode="auto">
            <a:xfrm>
              <a:off x="2642" y="296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7" name="Line 372"/>
            <p:cNvSpPr>
              <a:spLocks noChangeShapeType="1"/>
            </p:cNvSpPr>
            <p:nvPr/>
          </p:nvSpPr>
          <p:spPr bwMode="auto">
            <a:xfrm flipH="1">
              <a:off x="2666" y="297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8" name="Line 373"/>
            <p:cNvSpPr>
              <a:spLocks noChangeShapeType="1"/>
            </p:cNvSpPr>
            <p:nvPr/>
          </p:nvSpPr>
          <p:spPr bwMode="auto">
            <a:xfrm>
              <a:off x="2666" y="297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69" name="Line 374"/>
            <p:cNvSpPr>
              <a:spLocks noChangeShapeType="1"/>
            </p:cNvSpPr>
            <p:nvPr/>
          </p:nvSpPr>
          <p:spPr bwMode="auto">
            <a:xfrm flipH="1">
              <a:off x="2690" y="299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0" name="Line 375"/>
            <p:cNvSpPr>
              <a:spLocks noChangeShapeType="1"/>
            </p:cNvSpPr>
            <p:nvPr/>
          </p:nvSpPr>
          <p:spPr bwMode="auto">
            <a:xfrm>
              <a:off x="2690" y="299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1" name="Line 376"/>
            <p:cNvSpPr>
              <a:spLocks noChangeShapeType="1"/>
            </p:cNvSpPr>
            <p:nvPr/>
          </p:nvSpPr>
          <p:spPr bwMode="auto">
            <a:xfrm flipH="1">
              <a:off x="2714" y="299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2" name="Line 377"/>
            <p:cNvSpPr>
              <a:spLocks noChangeShapeType="1"/>
            </p:cNvSpPr>
            <p:nvPr/>
          </p:nvSpPr>
          <p:spPr bwMode="auto">
            <a:xfrm>
              <a:off x="2714" y="299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3" name="Line 378"/>
            <p:cNvSpPr>
              <a:spLocks noChangeShapeType="1"/>
            </p:cNvSpPr>
            <p:nvPr/>
          </p:nvSpPr>
          <p:spPr bwMode="auto">
            <a:xfrm flipH="1">
              <a:off x="2738" y="301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4" name="Line 379"/>
            <p:cNvSpPr>
              <a:spLocks noChangeShapeType="1"/>
            </p:cNvSpPr>
            <p:nvPr/>
          </p:nvSpPr>
          <p:spPr bwMode="auto">
            <a:xfrm>
              <a:off x="2738" y="301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5" name="Line 380"/>
            <p:cNvSpPr>
              <a:spLocks noChangeShapeType="1"/>
            </p:cNvSpPr>
            <p:nvPr/>
          </p:nvSpPr>
          <p:spPr bwMode="auto">
            <a:xfrm flipH="1">
              <a:off x="2762" y="301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6" name="Line 381"/>
            <p:cNvSpPr>
              <a:spLocks noChangeShapeType="1"/>
            </p:cNvSpPr>
            <p:nvPr/>
          </p:nvSpPr>
          <p:spPr bwMode="auto">
            <a:xfrm>
              <a:off x="2762" y="301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7" name="Line 382"/>
            <p:cNvSpPr>
              <a:spLocks noChangeShapeType="1"/>
            </p:cNvSpPr>
            <p:nvPr/>
          </p:nvSpPr>
          <p:spPr bwMode="auto">
            <a:xfrm flipH="1">
              <a:off x="2786" y="301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8" name="Line 383"/>
            <p:cNvSpPr>
              <a:spLocks noChangeShapeType="1"/>
            </p:cNvSpPr>
            <p:nvPr/>
          </p:nvSpPr>
          <p:spPr bwMode="auto">
            <a:xfrm>
              <a:off x="2786" y="301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79" name="Line 384"/>
            <p:cNvSpPr>
              <a:spLocks noChangeShapeType="1"/>
            </p:cNvSpPr>
            <p:nvPr/>
          </p:nvSpPr>
          <p:spPr bwMode="auto">
            <a:xfrm flipH="1">
              <a:off x="2810" y="30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0" name="Line 385"/>
            <p:cNvSpPr>
              <a:spLocks noChangeShapeType="1"/>
            </p:cNvSpPr>
            <p:nvPr/>
          </p:nvSpPr>
          <p:spPr bwMode="auto">
            <a:xfrm>
              <a:off x="2810" y="303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1" name="Line 386"/>
            <p:cNvSpPr>
              <a:spLocks noChangeShapeType="1"/>
            </p:cNvSpPr>
            <p:nvPr/>
          </p:nvSpPr>
          <p:spPr bwMode="auto">
            <a:xfrm flipH="1">
              <a:off x="2834" y="30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2" name="Line 387"/>
            <p:cNvSpPr>
              <a:spLocks noChangeShapeType="1"/>
            </p:cNvSpPr>
            <p:nvPr/>
          </p:nvSpPr>
          <p:spPr bwMode="auto">
            <a:xfrm>
              <a:off x="2834" y="306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3" name="Line 388"/>
            <p:cNvSpPr>
              <a:spLocks noChangeShapeType="1"/>
            </p:cNvSpPr>
            <p:nvPr/>
          </p:nvSpPr>
          <p:spPr bwMode="auto">
            <a:xfrm flipH="1">
              <a:off x="2858" y="3074"/>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4" name="Line 389"/>
            <p:cNvSpPr>
              <a:spLocks noChangeShapeType="1"/>
            </p:cNvSpPr>
            <p:nvPr/>
          </p:nvSpPr>
          <p:spPr bwMode="auto">
            <a:xfrm>
              <a:off x="2858" y="3074"/>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5" name="Line 390"/>
            <p:cNvSpPr>
              <a:spLocks noChangeShapeType="1"/>
            </p:cNvSpPr>
            <p:nvPr/>
          </p:nvSpPr>
          <p:spPr bwMode="auto">
            <a:xfrm flipH="1">
              <a:off x="2882" y="3074"/>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6" name="Line 391"/>
            <p:cNvSpPr>
              <a:spLocks noChangeShapeType="1"/>
            </p:cNvSpPr>
            <p:nvPr/>
          </p:nvSpPr>
          <p:spPr bwMode="auto">
            <a:xfrm>
              <a:off x="2882" y="3074"/>
              <a:ext cx="49"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7" name="Line 392"/>
            <p:cNvSpPr>
              <a:spLocks noChangeShapeType="1"/>
            </p:cNvSpPr>
            <p:nvPr/>
          </p:nvSpPr>
          <p:spPr bwMode="auto">
            <a:xfrm flipH="1">
              <a:off x="2907" y="311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8" name="Line 393"/>
            <p:cNvSpPr>
              <a:spLocks noChangeShapeType="1"/>
            </p:cNvSpPr>
            <p:nvPr/>
          </p:nvSpPr>
          <p:spPr bwMode="auto">
            <a:xfrm>
              <a:off x="2907" y="311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89" name="Line 394"/>
            <p:cNvSpPr>
              <a:spLocks noChangeShapeType="1"/>
            </p:cNvSpPr>
            <p:nvPr/>
          </p:nvSpPr>
          <p:spPr bwMode="auto">
            <a:xfrm flipH="1">
              <a:off x="2931" y="312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0" name="Line 395"/>
            <p:cNvSpPr>
              <a:spLocks noChangeShapeType="1"/>
            </p:cNvSpPr>
            <p:nvPr/>
          </p:nvSpPr>
          <p:spPr bwMode="auto">
            <a:xfrm>
              <a:off x="2931" y="312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1" name="Line 396"/>
            <p:cNvSpPr>
              <a:spLocks noChangeShapeType="1"/>
            </p:cNvSpPr>
            <p:nvPr/>
          </p:nvSpPr>
          <p:spPr bwMode="auto">
            <a:xfrm flipH="1">
              <a:off x="2955" y="312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2" name="Line 397"/>
            <p:cNvSpPr>
              <a:spLocks noChangeShapeType="1"/>
            </p:cNvSpPr>
            <p:nvPr/>
          </p:nvSpPr>
          <p:spPr bwMode="auto">
            <a:xfrm>
              <a:off x="2955" y="312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3" name="Line 398"/>
            <p:cNvSpPr>
              <a:spLocks noChangeShapeType="1"/>
            </p:cNvSpPr>
            <p:nvPr/>
          </p:nvSpPr>
          <p:spPr bwMode="auto">
            <a:xfrm flipH="1">
              <a:off x="2967" y="314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4" name="Line 399"/>
            <p:cNvSpPr>
              <a:spLocks noChangeShapeType="1"/>
            </p:cNvSpPr>
            <p:nvPr/>
          </p:nvSpPr>
          <p:spPr bwMode="auto">
            <a:xfrm>
              <a:off x="2967" y="314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5" name="Line 400"/>
            <p:cNvSpPr>
              <a:spLocks noChangeShapeType="1"/>
            </p:cNvSpPr>
            <p:nvPr/>
          </p:nvSpPr>
          <p:spPr bwMode="auto">
            <a:xfrm flipH="1">
              <a:off x="2991" y="314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6" name="Line 401"/>
            <p:cNvSpPr>
              <a:spLocks noChangeShapeType="1"/>
            </p:cNvSpPr>
            <p:nvPr/>
          </p:nvSpPr>
          <p:spPr bwMode="auto">
            <a:xfrm>
              <a:off x="2991" y="314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7" name="Line 402"/>
            <p:cNvSpPr>
              <a:spLocks noChangeShapeType="1"/>
            </p:cNvSpPr>
            <p:nvPr/>
          </p:nvSpPr>
          <p:spPr bwMode="auto">
            <a:xfrm flipH="1">
              <a:off x="3015" y="317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8" name="Line 403"/>
            <p:cNvSpPr>
              <a:spLocks noChangeShapeType="1"/>
            </p:cNvSpPr>
            <p:nvPr/>
          </p:nvSpPr>
          <p:spPr bwMode="auto">
            <a:xfrm>
              <a:off x="3015" y="317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399" name="Line 404"/>
            <p:cNvSpPr>
              <a:spLocks noChangeShapeType="1"/>
            </p:cNvSpPr>
            <p:nvPr/>
          </p:nvSpPr>
          <p:spPr bwMode="auto">
            <a:xfrm flipH="1">
              <a:off x="3039" y="317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0" name="Line 405"/>
            <p:cNvSpPr>
              <a:spLocks noChangeShapeType="1"/>
            </p:cNvSpPr>
            <p:nvPr/>
          </p:nvSpPr>
          <p:spPr bwMode="auto">
            <a:xfrm>
              <a:off x="3039" y="317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1" name="Line 406"/>
            <p:cNvSpPr>
              <a:spLocks noChangeShapeType="1"/>
            </p:cNvSpPr>
            <p:nvPr/>
          </p:nvSpPr>
          <p:spPr bwMode="auto">
            <a:xfrm flipH="1">
              <a:off x="3063" y="318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2" name="Line 407"/>
            <p:cNvSpPr>
              <a:spLocks noChangeShapeType="1"/>
            </p:cNvSpPr>
            <p:nvPr/>
          </p:nvSpPr>
          <p:spPr bwMode="auto">
            <a:xfrm>
              <a:off x="3063" y="3182"/>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3" name="Line 408"/>
            <p:cNvSpPr>
              <a:spLocks noChangeShapeType="1"/>
            </p:cNvSpPr>
            <p:nvPr/>
          </p:nvSpPr>
          <p:spPr bwMode="auto">
            <a:xfrm flipH="1">
              <a:off x="3087" y="319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4" name="Line 409"/>
            <p:cNvSpPr>
              <a:spLocks noChangeShapeType="1"/>
            </p:cNvSpPr>
            <p:nvPr/>
          </p:nvSpPr>
          <p:spPr bwMode="auto">
            <a:xfrm>
              <a:off x="3087" y="319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5" name="Line 410"/>
            <p:cNvSpPr>
              <a:spLocks noChangeShapeType="1"/>
            </p:cNvSpPr>
            <p:nvPr/>
          </p:nvSpPr>
          <p:spPr bwMode="auto">
            <a:xfrm flipH="1">
              <a:off x="3111" y="319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6" name="Line 411"/>
            <p:cNvSpPr>
              <a:spLocks noChangeShapeType="1"/>
            </p:cNvSpPr>
            <p:nvPr/>
          </p:nvSpPr>
          <p:spPr bwMode="auto">
            <a:xfrm>
              <a:off x="3111" y="3194"/>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7" name="Line 412"/>
            <p:cNvSpPr>
              <a:spLocks noChangeShapeType="1"/>
            </p:cNvSpPr>
            <p:nvPr/>
          </p:nvSpPr>
          <p:spPr bwMode="auto">
            <a:xfrm flipH="1">
              <a:off x="3135" y="320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8" name="Line 413"/>
            <p:cNvSpPr>
              <a:spLocks noChangeShapeType="1"/>
            </p:cNvSpPr>
            <p:nvPr/>
          </p:nvSpPr>
          <p:spPr bwMode="auto">
            <a:xfrm>
              <a:off x="3135" y="3206"/>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09" name="Line 414"/>
            <p:cNvSpPr>
              <a:spLocks noChangeShapeType="1"/>
            </p:cNvSpPr>
            <p:nvPr/>
          </p:nvSpPr>
          <p:spPr bwMode="auto">
            <a:xfrm flipH="1">
              <a:off x="3159" y="321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0" name="Line 415"/>
            <p:cNvSpPr>
              <a:spLocks noChangeShapeType="1"/>
            </p:cNvSpPr>
            <p:nvPr/>
          </p:nvSpPr>
          <p:spPr bwMode="auto">
            <a:xfrm>
              <a:off x="3159" y="321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1" name="Line 416"/>
            <p:cNvSpPr>
              <a:spLocks noChangeShapeType="1"/>
            </p:cNvSpPr>
            <p:nvPr/>
          </p:nvSpPr>
          <p:spPr bwMode="auto">
            <a:xfrm flipH="1">
              <a:off x="3183" y="321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2" name="Line 417"/>
            <p:cNvSpPr>
              <a:spLocks noChangeShapeType="1"/>
            </p:cNvSpPr>
            <p:nvPr/>
          </p:nvSpPr>
          <p:spPr bwMode="auto">
            <a:xfrm>
              <a:off x="3183" y="321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3" name="Line 418"/>
            <p:cNvSpPr>
              <a:spLocks noChangeShapeType="1"/>
            </p:cNvSpPr>
            <p:nvPr/>
          </p:nvSpPr>
          <p:spPr bwMode="auto">
            <a:xfrm flipH="1">
              <a:off x="3207" y="321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4" name="Line 419"/>
            <p:cNvSpPr>
              <a:spLocks noChangeShapeType="1"/>
            </p:cNvSpPr>
            <p:nvPr/>
          </p:nvSpPr>
          <p:spPr bwMode="auto">
            <a:xfrm>
              <a:off x="3207" y="3218"/>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5" name="Line 420"/>
            <p:cNvSpPr>
              <a:spLocks noChangeShapeType="1"/>
            </p:cNvSpPr>
            <p:nvPr/>
          </p:nvSpPr>
          <p:spPr bwMode="auto">
            <a:xfrm flipH="1">
              <a:off x="3231" y="32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6" name="Line 421"/>
            <p:cNvSpPr>
              <a:spLocks noChangeShapeType="1"/>
            </p:cNvSpPr>
            <p:nvPr/>
          </p:nvSpPr>
          <p:spPr bwMode="auto">
            <a:xfrm>
              <a:off x="3231" y="32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7" name="Line 422"/>
            <p:cNvSpPr>
              <a:spLocks noChangeShapeType="1"/>
            </p:cNvSpPr>
            <p:nvPr/>
          </p:nvSpPr>
          <p:spPr bwMode="auto">
            <a:xfrm flipH="1">
              <a:off x="3255" y="32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8" name="Line 423"/>
            <p:cNvSpPr>
              <a:spLocks noChangeShapeType="1"/>
            </p:cNvSpPr>
            <p:nvPr/>
          </p:nvSpPr>
          <p:spPr bwMode="auto">
            <a:xfrm>
              <a:off x="3255" y="32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19" name="Line 424"/>
            <p:cNvSpPr>
              <a:spLocks noChangeShapeType="1"/>
            </p:cNvSpPr>
            <p:nvPr/>
          </p:nvSpPr>
          <p:spPr bwMode="auto">
            <a:xfrm flipH="1">
              <a:off x="3279" y="32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20" name="Line 425"/>
            <p:cNvSpPr>
              <a:spLocks noChangeShapeType="1"/>
            </p:cNvSpPr>
            <p:nvPr/>
          </p:nvSpPr>
          <p:spPr bwMode="auto">
            <a:xfrm>
              <a:off x="3279" y="3230"/>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21" name="Rectangle 420"/>
            <p:cNvSpPr>
              <a:spLocks noChangeArrowheads="1"/>
            </p:cNvSpPr>
            <p:nvPr/>
          </p:nvSpPr>
          <p:spPr bwMode="auto">
            <a:xfrm>
              <a:off x="804" y="3320"/>
              <a:ext cx="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0</a:t>
              </a:r>
              <a:endParaRPr lang="en-US" altLang="en-US" dirty="0"/>
            </a:p>
          </p:txBody>
        </p:sp>
        <p:sp>
          <p:nvSpPr>
            <p:cNvPr id="422" name="Rectangle 421"/>
            <p:cNvSpPr>
              <a:spLocks noChangeArrowheads="1"/>
            </p:cNvSpPr>
            <p:nvPr/>
          </p:nvSpPr>
          <p:spPr bwMode="auto">
            <a:xfrm>
              <a:off x="684" y="2912"/>
              <a:ext cx="17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500</a:t>
              </a:r>
              <a:endParaRPr lang="en-US" altLang="en-US" dirty="0"/>
            </a:p>
          </p:txBody>
        </p:sp>
        <p:sp>
          <p:nvSpPr>
            <p:cNvPr id="423" name="Rectangle 422"/>
            <p:cNvSpPr>
              <a:spLocks noChangeArrowheads="1"/>
            </p:cNvSpPr>
            <p:nvPr/>
          </p:nvSpPr>
          <p:spPr bwMode="auto">
            <a:xfrm>
              <a:off x="624" y="2516"/>
              <a:ext cx="23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1000</a:t>
              </a:r>
              <a:endParaRPr lang="en-US" altLang="en-US" dirty="0"/>
            </a:p>
          </p:txBody>
        </p:sp>
        <p:sp>
          <p:nvSpPr>
            <p:cNvPr id="424" name="Rectangle 423"/>
            <p:cNvSpPr>
              <a:spLocks noChangeArrowheads="1"/>
            </p:cNvSpPr>
            <p:nvPr/>
          </p:nvSpPr>
          <p:spPr bwMode="auto">
            <a:xfrm>
              <a:off x="624" y="2120"/>
              <a:ext cx="23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1500</a:t>
              </a:r>
              <a:endParaRPr lang="en-US" altLang="en-US" dirty="0"/>
            </a:p>
          </p:txBody>
        </p:sp>
        <p:sp>
          <p:nvSpPr>
            <p:cNvPr id="425" name="Rectangle 424"/>
            <p:cNvSpPr>
              <a:spLocks noChangeArrowheads="1"/>
            </p:cNvSpPr>
            <p:nvPr/>
          </p:nvSpPr>
          <p:spPr bwMode="auto">
            <a:xfrm>
              <a:off x="624" y="1710"/>
              <a:ext cx="23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2000</a:t>
              </a:r>
              <a:endParaRPr lang="en-US" altLang="en-US" dirty="0"/>
            </a:p>
          </p:txBody>
        </p:sp>
        <p:sp>
          <p:nvSpPr>
            <p:cNvPr id="426" name="Rectangle 425"/>
            <p:cNvSpPr>
              <a:spLocks noChangeArrowheads="1"/>
            </p:cNvSpPr>
            <p:nvPr/>
          </p:nvSpPr>
          <p:spPr bwMode="auto">
            <a:xfrm>
              <a:off x="624" y="1314"/>
              <a:ext cx="23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2500</a:t>
              </a:r>
              <a:endParaRPr lang="en-US" altLang="en-US" dirty="0"/>
            </a:p>
          </p:txBody>
        </p:sp>
        <p:sp>
          <p:nvSpPr>
            <p:cNvPr id="427" name="Rectangle 426"/>
            <p:cNvSpPr>
              <a:spLocks noChangeArrowheads="1"/>
            </p:cNvSpPr>
            <p:nvPr/>
          </p:nvSpPr>
          <p:spPr bwMode="auto">
            <a:xfrm>
              <a:off x="624" y="918"/>
              <a:ext cx="23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3000</a:t>
              </a:r>
              <a:endParaRPr lang="en-US" altLang="en-US" dirty="0"/>
            </a:p>
          </p:txBody>
        </p:sp>
        <p:sp>
          <p:nvSpPr>
            <p:cNvPr id="428" name="Rectangle 427"/>
            <p:cNvSpPr>
              <a:spLocks noChangeArrowheads="1"/>
            </p:cNvSpPr>
            <p:nvPr/>
          </p:nvSpPr>
          <p:spPr bwMode="auto">
            <a:xfrm rot="-5400000">
              <a:off x="302" y="2143"/>
              <a:ext cx="3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Counts</a:t>
              </a:r>
              <a:endParaRPr lang="en-US" altLang="en-US" dirty="0"/>
            </a:p>
          </p:txBody>
        </p:sp>
        <p:sp>
          <p:nvSpPr>
            <p:cNvPr id="429" name="Rectangle 428"/>
            <p:cNvSpPr>
              <a:spLocks noChangeArrowheads="1"/>
            </p:cNvSpPr>
            <p:nvPr/>
          </p:nvSpPr>
          <p:spPr bwMode="auto">
            <a:xfrm rot="-5400000">
              <a:off x="917" y="3469"/>
              <a:ext cx="1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50</a:t>
              </a:r>
              <a:endParaRPr lang="en-US" altLang="en-US" dirty="0"/>
            </a:p>
          </p:txBody>
        </p:sp>
        <p:sp>
          <p:nvSpPr>
            <p:cNvPr id="430" name="Rectangle 429"/>
            <p:cNvSpPr>
              <a:spLocks noChangeArrowheads="1"/>
            </p:cNvSpPr>
            <p:nvPr/>
          </p:nvSpPr>
          <p:spPr bwMode="auto">
            <a:xfrm rot="-5400000">
              <a:off x="1603" y="3469"/>
              <a:ext cx="1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60</a:t>
              </a:r>
              <a:endParaRPr lang="en-US" altLang="en-US" dirty="0"/>
            </a:p>
          </p:txBody>
        </p:sp>
        <p:sp>
          <p:nvSpPr>
            <p:cNvPr id="431" name="Rectangle 430"/>
            <p:cNvSpPr>
              <a:spLocks noChangeArrowheads="1"/>
            </p:cNvSpPr>
            <p:nvPr/>
          </p:nvSpPr>
          <p:spPr bwMode="auto">
            <a:xfrm rot="-5400000">
              <a:off x="2287" y="3469"/>
              <a:ext cx="1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70</a:t>
              </a:r>
              <a:endParaRPr lang="en-US" altLang="en-US" dirty="0"/>
            </a:p>
          </p:txBody>
        </p:sp>
        <p:sp>
          <p:nvSpPr>
            <p:cNvPr id="432" name="Rectangle 431"/>
            <p:cNvSpPr>
              <a:spLocks noChangeArrowheads="1"/>
            </p:cNvSpPr>
            <p:nvPr/>
          </p:nvSpPr>
          <p:spPr bwMode="auto">
            <a:xfrm rot="-5400000">
              <a:off x="2973" y="3469"/>
              <a:ext cx="1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80</a:t>
              </a:r>
              <a:endParaRPr lang="en-US" altLang="en-US" dirty="0"/>
            </a:p>
          </p:txBody>
        </p:sp>
        <p:sp>
          <p:nvSpPr>
            <p:cNvPr id="433" name="Rectangle 432"/>
            <p:cNvSpPr>
              <a:spLocks noChangeArrowheads="1"/>
            </p:cNvSpPr>
            <p:nvPr/>
          </p:nvSpPr>
          <p:spPr bwMode="auto">
            <a:xfrm>
              <a:off x="1670" y="3632"/>
              <a:ext cx="74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400" dirty="0">
                  <a:solidFill>
                    <a:srgbClr val="000000"/>
                  </a:solidFill>
                </a:rPr>
                <a:t>Wavelength (A)</a:t>
              </a:r>
              <a:endParaRPr lang="en-US" altLang="en-US" dirty="0"/>
            </a:p>
          </p:txBody>
        </p:sp>
        <p:grpSp>
          <p:nvGrpSpPr>
            <p:cNvPr id="434" name="Group 433"/>
            <p:cNvGrpSpPr>
              <a:grpSpLocks/>
            </p:cNvGrpSpPr>
            <p:nvPr/>
          </p:nvGrpSpPr>
          <p:grpSpPr bwMode="auto">
            <a:xfrm>
              <a:off x="2450" y="978"/>
              <a:ext cx="831" cy="613"/>
              <a:chOff x="2450" y="978"/>
              <a:chExt cx="831" cy="613"/>
            </a:xfrm>
          </p:grpSpPr>
          <p:sp>
            <p:nvSpPr>
              <p:cNvPr id="435" name="Rectangle 434"/>
              <p:cNvSpPr>
                <a:spLocks noChangeArrowheads="1"/>
              </p:cNvSpPr>
              <p:nvPr/>
            </p:nvSpPr>
            <p:spPr bwMode="auto">
              <a:xfrm>
                <a:off x="2678" y="1422"/>
                <a:ext cx="45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800" dirty="0">
                    <a:solidFill>
                      <a:srgbClr val="000000"/>
                    </a:solidFill>
                    <a:latin typeface="Geneva" charset="0"/>
                  </a:rPr>
                  <a:t>Mo Mz</a:t>
                </a:r>
                <a:endParaRPr lang="en-US" altLang="en-US" dirty="0"/>
              </a:p>
            </p:txBody>
          </p:sp>
          <p:sp>
            <p:nvSpPr>
              <p:cNvPr id="436" name="Rectangle 435"/>
              <p:cNvSpPr>
                <a:spLocks noChangeArrowheads="1"/>
              </p:cNvSpPr>
              <p:nvPr/>
            </p:nvSpPr>
            <p:spPr bwMode="auto">
              <a:xfrm>
                <a:off x="2667" y="978"/>
                <a:ext cx="60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800" dirty="0">
                    <a:solidFill>
                      <a:srgbClr val="000000"/>
                    </a:solidFill>
                    <a:latin typeface="Geneva" charset="0"/>
                  </a:rPr>
                  <a:t>B Ka/10</a:t>
                </a:r>
                <a:endParaRPr lang="en-US" altLang="en-US" dirty="0"/>
              </a:p>
            </p:txBody>
          </p:sp>
          <p:sp>
            <p:nvSpPr>
              <p:cNvPr id="437" name="Rectangle 436"/>
              <p:cNvSpPr>
                <a:spLocks noChangeArrowheads="1"/>
              </p:cNvSpPr>
              <p:nvPr/>
            </p:nvSpPr>
            <p:spPr bwMode="auto">
              <a:xfrm>
                <a:off x="2667" y="1210"/>
                <a:ext cx="61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r>
                  <a:rPr lang="en-US" altLang="en-US" sz="1800" dirty="0">
                    <a:solidFill>
                      <a:srgbClr val="000000"/>
                    </a:solidFill>
                    <a:latin typeface="Geneva" charset="0"/>
                  </a:rPr>
                  <a:t>Si L </a:t>
                </a:r>
                <a:r>
                  <a:rPr lang="en-US" altLang="en-US" sz="1200" dirty="0">
                    <a:solidFill>
                      <a:srgbClr val="000000"/>
                    </a:solidFill>
                    <a:latin typeface="Geneva" charset="0"/>
                  </a:rPr>
                  <a:t>sp.ref.</a:t>
                </a:r>
                <a:endParaRPr lang="en-US" altLang="en-US" dirty="0"/>
              </a:p>
            </p:txBody>
          </p:sp>
          <p:grpSp>
            <p:nvGrpSpPr>
              <p:cNvPr id="438" name="Group 437"/>
              <p:cNvGrpSpPr>
                <a:grpSpLocks/>
              </p:cNvGrpSpPr>
              <p:nvPr/>
            </p:nvGrpSpPr>
            <p:grpSpPr bwMode="auto">
              <a:xfrm>
                <a:off x="2474" y="1501"/>
                <a:ext cx="48" cy="48"/>
                <a:chOff x="2474" y="1501"/>
                <a:chExt cx="48" cy="48"/>
              </a:xfrm>
            </p:grpSpPr>
            <p:sp>
              <p:nvSpPr>
                <p:cNvPr id="441" name="Line 443"/>
                <p:cNvSpPr>
                  <a:spLocks noChangeShapeType="1"/>
                </p:cNvSpPr>
                <p:nvPr/>
              </p:nvSpPr>
              <p:spPr bwMode="auto">
                <a:xfrm>
                  <a:off x="2474" y="150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42" name="Line 444"/>
                <p:cNvSpPr>
                  <a:spLocks noChangeShapeType="1"/>
                </p:cNvSpPr>
                <p:nvPr/>
              </p:nvSpPr>
              <p:spPr bwMode="auto">
                <a:xfrm flipH="1">
                  <a:off x="2474" y="1501"/>
                  <a:ext cx="48" cy="4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grpSp>
          <p:sp>
            <p:nvSpPr>
              <p:cNvPr id="439" name="Freeform 438"/>
              <p:cNvSpPr>
                <a:spLocks/>
              </p:cNvSpPr>
              <p:nvPr/>
            </p:nvSpPr>
            <p:spPr bwMode="auto">
              <a:xfrm>
                <a:off x="2462" y="1272"/>
                <a:ext cx="48" cy="48"/>
              </a:xfrm>
              <a:custGeom>
                <a:avLst/>
                <a:gdLst>
                  <a:gd name="T0" fmla="*/ 24 w 48"/>
                  <a:gd name="T1" fmla="*/ 0 h 48"/>
                  <a:gd name="T2" fmla="*/ 48 w 48"/>
                  <a:gd name="T3" fmla="*/ 24 h 48"/>
                  <a:gd name="T4" fmla="*/ 24 w 48"/>
                  <a:gd name="T5" fmla="*/ 48 h 48"/>
                  <a:gd name="T6" fmla="*/ 0 w 48"/>
                  <a:gd name="T7" fmla="*/ 24 h 48"/>
                  <a:gd name="T8" fmla="*/ 24 w 48"/>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48">
                    <a:moveTo>
                      <a:pt x="24" y="0"/>
                    </a:moveTo>
                    <a:lnTo>
                      <a:pt x="48" y="24"/>
                    </a:lnTo>
                    <a:lnTo>
                      <a:pt x="24" y="48"/>
                    </a:lnTo>
                    <a:lnTo>
                      <a:pt x="0" y="24"/>
                    </a:lnTo>
                    <a:lnTo>
                      <a:pt x="24" y="0"/>
                    </a:lnTo>
                    <a:close/>
                  </a:path>
                </a:pathLst>
              </a:custGeom>
              <a:solidFill>
                <a:srgbClr val="FFFFFF"/>
              </a:solidFill>
              <a:ln w="28575">
                <a:solidFill>
                  <a:srgbClr val="DD0806"/>
                </a:solidFill>
                <a:prstDash val="solid"/>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dirty="0"/>
              </a:p>
            </p:txBody>
          </p:sp>
          <p:sp>
            <p:nvSpPr>
              <p:cNvPr id="440" name="Oval 439"/>
              <p:cNvSpPr>
                <a:spLocks noChangeArrowheads="1"/>
              </p:cNvSpPr>
              <p:nvPr/>
            </p:nvSpPr>
            <p:spPr bwMode="auto">
              <a:xfrm>
                <a:off x="2450" y="1044"/>
                <a:ext cx="72" cy="72"/>
              </a:xfrm>
              <a:prstGeom prst="ellipse">
                <a:avLst/>
              </a:prstGeom>
              <a:solidFill>
                <a:srgbClr val="FFFFFF"/>
              </a:solidFill>
              <a:ln w="28575">
                <a:solidFill>
                  <a:srgbClr val="008011"/>
                </a:solidFill>
                <a:round/>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endParaRPr lang="en-US" altLang="en-US" dirty="0"/>
              </a:p>
            </p:txBody>
          </p:sp>
        </p:grpSp>
      </p:grpSp>
      <p:sp>
        <p:nvSpPr>
          <p:cNvPr id="4" name="Text Box 10"/>
          <p:cNvSpPr txBox="1">
            <a:spLocks noChangeArrowheads="1"/>
          </p:cNvSpPr>
          <p:nvPr/>
        </p:nvSpPr>
        <p:spPr bwMode="auto">
          <a:xfrm>
            <a:off x="5181600" y="1101592"/>
            <a:ext cx="3581400" cy="4978400"/>
          </a:xfrm>
          <a:prstGeom prst="rect">
            <a:avLst/>
          </a:prstGeom>
          <a:solidFill>
            <a:srgbClr val="9FDAFF"/>
          </a:solidFill>
          <a:ln w="9525">
            <a:solidFill>
              <a:srgbClr val="0000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pPr>
            <a:r>
              <a:rPr lang="en-US" altLang="en-US" sz="2000" b="1" dirty="0"/>
              <a:t>Example of pathological interferences on B ka: Mo Mz falls very close to the peak, and the strong spectral reflectance of the Si La line greatly complicates determining the background.</a:t>
            </a:r>
          </a:p>
          <a:p>
            <a:pPr>
              <a:spcBef>
                <a:spcPct val="50000"/>
              </a:spcBef>
            </a:pPr>
            <a:r>
              <a:rPr lang="en-US" altLang="en-US" sz="2000" b="1" dirty="0"/>
              <a:t>B-free Mo</a:t>
            </a:r>
            <a:r>
              <a:rPr lang="en-US" altLang="en-US" sz="2000" b="1" baseline="-25000" dirty="0"/>
              <a:t>5</a:t>
            </a:r>
            <a:r>
              <a:rPr lang="en-US" altLang="en-US" sz="2000" b="1" dirty="0"/>
              <a:t>Si</a:t>
            </a:r>
            <a:r>
              <a:rPr lang="en-US" altLang="en-US" sz="2000" b="1" baseline="-25000" dirty="0"/>
              <a:t>3</a:t>
            </a:r>
            <a:r>
              <a:rPr lang="en-US" altLang="en-US" sz="2000" b="1" dirty="0"/>
              <a:t> appears to have 3.82 </a:t>
            </a:r>
            <a:r>
              <a:rPr lang="en-US" altLang="en-US" sz="2000" b="1" dirty="0" smtClean="0"/>
              <a:t>wt.% </a:t>
            </a:r>
            <a:r>
              <a:rPr lang="en-US" altLang="en-US" sz="2000" b="1" dirty="0"/>
              <a:t>B, or 19.7 </a:t>
            </a:r>
            <a:r>
              <a:rPr lang="en-US" altLang="en-US" sz="2000" b="1" dirty="0" smtClean="0"/>
              <a:t>atomic% B </a:t>
            </a:r>
            <a:r>
              <a:rPr lang="en-US" altLang="en-US" sz="2000" b="1" dirty="0"/>
              <a:t>–  a major error</a:t>
            </a:r>
          </a:p>
          <a:p>
            <a:pPr>
              <a:spcBef>
                <a:spcPct val="50000"/>
              </a:spcBef>
            </a:pPr>
            <a:r>
              <a:rPr lang="en-US" altLang="en-US" sz="2000" b="1" dirty="0"/>
              <a:t>With </a:t>
            </a:r>
            <a:r>
              <a:rPr lang="en-US" altLang="en-US" sz="2000" b="1" dirty="0" smtClean="0"/>
              <a:t>Probe for EPMA, </a:t>
            </a:r>
            <a:r>
              <a:rPr lang="en-US" altLang="en-US" sz="2000" b="1" dirty="0"/>
              <a:t>we can define curved backgrounds, and subtract the interferences within the matrix correction, yielding excellent results. </a:t>
            </a:r>
          </a:p>
        </p:txBody>
      </p:sp>
      <p:sp>
        <p:nvSpPr>
          <p:cNvPr id="5" name="TextBox 4"/>
          <p:cNvSpPr txBox="1"/>
          <p:nvPr/>
        </p:nvSpPr>
        <p:spPr>
          <a:xfrm>
            <a:off x="6019800" y="6172200"/>
            <a:ext cx="2132315" cy="461665"/>
          </a:xfrm>
          <a:prstGeom prst="rect">
            <a:avLst/>
          </a:prstGeom>
          <a:noFill/>
        </p:spPr>
        <p:txBody>
          <a:bodyPr wrap="none" rtlCol="0">
            <a:spAutoFit/>
          </a:bodyPr>
          <a:lstStyle/>
          <a:p>
            <a:r>
              <a:rPr lang="en-US" dirty="0" smtClean="0"/>
              <a:t>Fournelle, 2006</a:t>
            </a:r>
            <a:endParaRPr lang="en-US" dirty="0"/>
          </a:p>
        </p:txBody>
      </p:sp>
    </p:spTree>
    <p:extLst>
      <p:ext uri="{BB962C8B-B14F-4D97-AF65-F5344CB8AC3E}">
        <p14:creationId xmlns:p14="http://schemas.microsoft.com/office/powerpoint/2010/main" val="1648423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471613" y="198188"/>
            <a:ext cx="58959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3200" dirty="0" smtClean="0">
                <a:ea typeface="+mj-ea"/>
                <a:cs typeface="+mj-cs"/>
              </a:rPr>
              <a:t>Some (random) particular issues</a:t>
            </a:r>
            <a:endParaRPr lang="en-US" dirty="0" smtClean="0">
              <a:ea typeface="+mj-ea"/>
              <a:cs typeface="+mj-cs"/>
            </a:endParaRPr>
          </a:p>
        </p:txBody>
      </p:sp>
      <p:sp>
        <p:nvSpPr>
          <p:cNvPr id="3" name="Text Box 4"/>
          <p:cNvSpPr txBox="1">
            <a:spLocks noChangeArrowheads="1"/>
          </p:cNvSpPr>
          <p:nvPr/>
        </p:nvSpPr>
        <p:spPr bwMode="auto">
          <a:xfrm>
            <a:off x="1114425" y="2124075"/>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buFontTx/>
              <a:buChar char="•"/>
              <a:defRPr/>
            </a:pPr>
            <a:endParaRPr lang="en-US" sz="2000" dirty="0">
              <a:ea typeface="ＭＳ Ｐゴシック" charset="0"/>
            </a:endParaRPr>
          </a:p>
        </p:txBody>
      </p:sp>
      <p:sp>
        <p:nvSpPr>
          <p:cNvPr id="4" name="Text Box 6"/>
          <p:cNvSpPr txBox="1">
            <a:spLocks noChangeArrowheads="1"/>
          </p:cNvSpPr>
          <p:nvPr/>
        </p:nvSpPr>
        <p:spPr bwMode="auto">
          <a:xfrm>
            <a:off x="838200" y="1524000"/>
            <a:ext cx="739616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buFontTx/>
              <a:buChar char="•"/>
              <a:defRPr/>
            </a:pPr>
            <a:r>
              <a:rPr lang="en-US" dirty="0">
                <a:ea typeface="ＭＳ Ｐゴシック" charset="0"/>
              </a:rPr>
              <a:t> Be: rarely analyzed (heavily absorbed); polarization</a:t>
            </a:r>
          </a:p>
          <a:p>
            <a:pPr>
              <a:spcBef>
                <a:spcPct val="50000"/>
              </a:spcBef>
              <a:buFontTx/>
              <a:buChar char="•"/>
              <a:defRPr/>
            </a:pPr>
            <a:r>
              <a:rPr lang="en-US" dirty="0">
                <a:ea typeface="ＭＳ Ｐゴシック" charset="0"/>
              </a:rPr>
              <a:t> B: Interference by Cl L, Mo, Nb, Zr M lines; specular reflectance of Si L with PC3 (but not PC2)</a:t>
            </a:r>
          </a:p>
          <a:p>
            <a:pPr>
              <a:spcBef>
                <a:spcPct val="50000"/>
              </a:spcBef>
              <a:buFontTx/>
              <a:buChar char="•"/>
              <a:defRPr/>
            </a:pPr>
            <a:r>
              <a:rPr lang="en-US" dirty="0">
                <a:ea typeface="ＭＳ Ｐゴシック" charset="0"/>
              </a:rPr>
              <a:t> C: diamond not </a:t>
            </a:r>
            <a:r>
              <a:rPr lang="en-US" dirty="0" smtClean="0">
                <a:ea typeface="ＭＳ Ｐゴシック" charset="0"/>
              </a:rPr>
              <a:t>usually a good standard; try graphite</a:t>
            </a:r>
            <a:endParaRPr lang="en-US" dirty="0">
              <a:ea typeface="ＭＳ Ｐゴシック" charset="0"/>
            </a:endParaRPr>
          </a:p>
          <a:p>
            <a:pPr>
              <a:spcBef>
                <a:spcPct val="50000"/>
              </a:spcBef>
              <a:buFontTx/>
              <a:buChar char="•"/>
              <a:defRPr/>
            </a:pPr>
            <a:r>
              <a:rPr lang="en-US" dirty="0">
                <a:ea typeface="ＭＳ Ｐゴシック" charset="0"/>
              </a:rPr>
              <a:t> N: interference by Ti L</a:t>
            </a:r>
          </a:p>
          <a:p>
            <a:pPr>
              <a:spcBef>
                <a:spcPct val="50000"/>
              </a:spcBef>
              <a:buFontTx/>
              <a:buChar char="•"/>
              <a:defRPr/>
            </a:pPr>
            <a:r>
              <a:rPr lang="en-US" dirty="0">
                <a:ea typeface="ＭＳ Ｐゴシック" charset="0"/>
              </a:rPr>
              <a:t> O: Interference by </a:t>
            </a:r>
            <a:r>
              <a:rPr lang="en-US" baseline="30000" dirty="0">
                <a:ea typeface="ＭＳ Ｐゴシック" charset="0"/>
              </a:rPr>
              <a:t>2</a:t>
            </a:r>
            <a:r>
              <a:rPr lang="en-US" dirty="0">
                <a:ea typeface="ＭＳ Ｐゴシック" charset="0"/>
              </a:rPr>
              <a:t>Na K; just above C edge, heavily affected by carbon contamination or coat thickness</a:t>
            </a:r>
          </a:p>
          <a:p>
            <a:pPr>
              <a:spcBef>
                <a:spcPct val="50000"/>
              </a:spcBef>
              <a:buFontTx/>
              <a:buChar char="•"/>
              <a:defRPr/>
            </a:pPr>
            <a:r>
              <a:rPr lang="en-US" dirty="0">
                <a:ea typeface="ＭＳ Ｐゴシック" charset="0"/>
              </a:rPr>
              <a:t> F: Interference by </a:t>
            </a:r>
            <a:r>
              <a:rPr lang="en-US" baseline="30000" dirty="0">
                <a:ea typeface="ＭＳ Ｐゴシック" charset="0"/>
              </a:rPr>
              <a:t>3</a:t>
            </a:r>
            <a:r>
              <a:rPr lang="en-US" dirty="0">
                <a:ea typeface="ＭＳ Ｐゴシック" charset="0"/>
              </a:rPr>
              <a:t>P Ka, Fe L, Ce Mz; mobility in apatite (orientation)</a:t>
            </a:r>
          </a:p>
        </p:txBody>
      </p:sp>
    </p:spTree>
    <p:extLst>
      <p:ext uri="{BB962C8B-B14F-4D97-AF65-F5344CB8AC3E}">
        <p14:creationId xmlns:p14="http://schemas.microsoft.com/office/powerpoint/2010/main" val="418956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351631" y="304800"/>
            <a:ext cx="85598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r>
              <a:rPr lang="en-US" altLang="en-US" dirty="0" smtClean="0"/>
              <a:t>“Soft X-ray Emission Spectrometer”</a:t>
            </a:r>
          </a:p>
        </p:txBody>
      </p:sp>
      <p:sp>
        <p:nvSpPr>
          <p:cNvPr id="3" name="Text Box 4"/>
          <p:cNvSpPr txBox="1">
            <a:spLocks noChangeArrowheads="1"/>
          </p:cNvSpPr>
          <p:nvPr/>
        </p:nvSpPr>
        <p:spPr bwMode="auto">
          <a:xfrm>
            <a:off x="854868" y="2438400"/>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buFontTx/>
              <a:buChar char="•"/>
              <a:defRPr/>
            </a:pPr>
            <a:endParaRPr lang="en-US" sz="2000" dirty="0">
              <a:ea typeface="ＭＳ Ｐゴシック" charset="0"/>
            </a:endParaRPr>
          </a:p>
        </p:txBody>
      </p:sp>
      <p:sp>
        <p:nvSpPr>
          <p:cNvPr id="4" name="Rectangle 3"/>
          <p:cNvSpPr>
            <a:spLocks noChangeArrowheads="1"/>
          </p:cNvSpPr>
          <p:nvPr/>
        </p:nvSpPr>
        <p:spPr bwMode="auto">
          <a:xfrm>
            <a:off x="243681" y="1371600"/>
            <a:ext cx="8775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defRPr/>
            </a:pPr>
            <a:r>
              <a:rPr lang="en-US" dirty="0" smtClean="0">
                <a:ea typeface="ＭＳ Ｐゴシック" charset="0"/>
              </a:rPr>
              <a:t>JEOL offers the </a:t>
            </a:r>
            <a:r>
              <a:rPr lang="en-US" dirty="0">
                <a:ea typeface="ＭＳ Ｐゴシック" charset="0"/>
              </a:rPr>
              <a:t>SXES </a:t>
            </a:r>
            <a:r>
              <a:rPr lang="en-US" dirty="0" smtClean="0">
                <a:ea typeface="ＭＳ Ｐゴシック" charset="0"/>
              </a:rPr>
              <a:t>(soft x-ray extended range spectrometer) which </a:t>
            </a:r>
            <a:r>
              <a:rPr lang="en-US" dirty="0">
                <a:ea typeface="ＭＳ Ｐゴシック" charset="0"/>
              </a:rPr>
              <a:t>permits EPMA of </a:t>
            </a:r>
            <a:r>
              <a:rPr lang="en-US" dirty="0" smtClean="0">
                <a:ea typeface="ＭＳ Ｐゴシック" charset="0"/>
              </a:rPr>
              <a:t>a hitherto </a:t>
            </a:r>
            <a:r>
              <a:rPr lang="en-US" dirty="0">
                <a:ea typeface="ＭＳ Ｐゴシック" charset="0"/>
              </a:rPr>
              <a:t>inaccessible element, Li.</a:t>
            </a:r>
          </a:p>
        </p:txBody>
      </p:sp>
      <p:pic>
        <p:nvPicPr>
          <p:cNvPr id="6" name="Picture 5" descr="SXES-tab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2068" y="2946400"/>
            <a:ext cx="65278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XES-001-cr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31" y="3130550"/>
            <a:ext cx="22352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913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152400" y="152400"/>
            <a:ext cx="891539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3600" dirty="0" smtClean="0">
                <a:ea typeface="+mj-ea"/>
                <a:cs typeface="+mj-cs"/>
              </a:rPr>
              <a:t>Conclusion: Yes, high accuracy, high sensitivity, light element quant is possible!</a:t>
            </a:r>
          </a:p>
        </p:txBody>
      </p:sp>
      <p:sp>
        <p:nvSpPr>
          <p:cNvPr id="3" name="TextBox 2"/>
          <p:cNvSpPr txBox="1"/>
          <p:nvPr/>
        </p:nvSpPr>
        <p:spPr>
          <a:xfrm>
            <a:off x="367705" y="1447800"/>
            <a:ext cx="8356250" cy="526297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Use PC/LDE Bragg “pseudo-crystals” (lower resolution, but better reflectivity and suppression of higher order reflections)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Use matrix matched standard, or integrated intensity scanning (very time consuming) or empirical MACs with APFs (compound or specified)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Perform careful background modeling and use curved background fits or mean atomic number (MAN) or multi-point background acquisition (MPB).</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Investigate and correct for spectral interferences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mtClean="0"/>
              <a:t>Investigate different matrix </a:t>
            </a:r>
            <a:r>
              <a:rPr lang="en-US" dirty="0" smtClean="0"/>
              <a:t>corrections (PAP, XPP, etc.)</a:t>
            </a:r>
            <a:endParaRPr lang="en-US" dirty="0"/>
          </a:p>
        </p:txBody>
      </p:sp>
    </p:spTree>
    <p:extLst>
      <p:ext uri="{BB962C8B-B14F-4D97-AF65-F5344CB8AC3E}">
        <p14:creationId xmlns:p14="http://schemas.microsoft.com/office/powerpoint/2010/main" val="27923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
            <a:ext cx="6935938" cy="523220"/>
          </a:xfrm>
          <a:prstGeom prst="rect">
            <a:avLst/>
          </a:prstGeom>
          <a:noFill/>
        </p:spPr>
        <p:txBody>
          <a:bodyPr wrap="none" rtlCol="0">
            <a:spAutoFit/>
          </a:bodyPr>
          <a:lstStyle/>
          <a:p>
            <a:pPr algn="ctr"/>
            <a:r>
              <a:rPr lang="en-US" sz="2800" dirty="0" smtClean="0"/>
              <a:t>Light Element Quantitative Analysis Strategies</a:t>
            </a:r>
            <a:endParaRPr lang="en-US" sz="2800" dirty="0"/>
          </a:p>
        </p:txBody>
      </p:sp>
      <p:sp>
        <p:nvSpPr>
          <p:cNvPr id="3" name="TextBox 2"/>
          <p:cNvSpPr txBox="1"/>
          <p:nvPr/>
        </p:nvSpPr>
        <p:spPr>
          <a:xfrm>
            <a:off x="337547" y="762000"/>
            <a:ext cx="8534401" cy="575542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Avoid if possible (use elements by stoichiometry… or by difference, ugh!)</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dirty="0" smtClean="0"/>
              <a:t>Use standards matrix matched to unknowns (if available!)</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dirty="0" smtClean="0"/>
              <a:t>Use integrated intensity (scan) acquisition for standards and unknowns (time consuming acquisition)</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dirty="0" smtClean="0"/>
              <a:t>If no peak shape changes, only position shift (e.g., S K</a:t>
            </a:r>
            <a:r>
              <a:rPr lang="en-US" dirty="0" smtClean="0">
                <a:latin typeface="Symbol" panose="05050102010706020507" pitchFamily="18" charset="2"/>
              </a:rPr>
              <a:t>a</a:t>
            </a:r>
            <a:r>
              <a:rPr lang="en-US" dirty="0" smtClean="0"/>
              <a:t>), simply use different peak positions for standards and unknowns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dirty="0" smtClean="0"/>
              <a:t>Use peak intensity (normal) acquisitions, but utilize Area Peak Factors (APFs) (see Bastin) to correct for peak shape effects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dirty="0" smtClean="0"/>
              <a:t>Consider *empirically* measured mass absorption coefficients (MACs) from the literature for best accuracy in the matrix correction</a:t>
            </a:r>
            <a:endParaRPr lang="en-US" dirty="0"/>
          </a:p>
        </p:txBody>
      </p:sp>
    </p:spTree>
    <p:extLst>
      <p:ext uri="{BB962C8B-B14F-4D97-AF65-F5344CB8AC3E}">
        <p14:creationId xmlns:p14="http://schemas.microsoft.com/office/powerpoint/2010/main" val="22627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533400" y="2286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3600" dirty="0" smtClean="0">
                <a:ea typeface="+mj-ea"/>
                <a:cs typeface="+mj-cs"/>
              </a:rPr>
              <a:t>Long Wavelength Spectrometry</a:t>
            </a:r>
          </a:p>
        </p:txBody>
      </p:sp>
      <p:sp>
        <p:nvSpPr>
          <p:cNvPr id="3" name="Text Box 4"/>
          <p:cNvSpPr txBox="1">
            <a:spLocks noChangeArrowheads="1"/>
          </p:cNvSpPr>
          <p:nvPr/>
        </p:nvSpPr>
        <p:spPr bwMode="auto">
          <a:xfrm>
            <a:off x="762000" y="990600"/>
            <a:ext cx="769620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pPr>
            <a:r>
              <a:rPr lang="en-US" altLang="en-US" sz="2000" dirty="0"/>
              <a:t>TAP and stearate crystals, or the newer layered synthetic (</a:t>
            </a:r>
            <a:r>
              <a:rPr lang="ja-JP" altLang="en-US" sz="2000" dirty="0">
                <a:latin typeface="Arial" pitchFamily="34" charset="0"/>
              </a:rPr>
              <a:t>“</a:t>
            </a:r>
            <a:r>
              <a:rPr lang="en-US" altLang="ja-JP" sz="2000" dirty="0"/>
              <a:t>pseudo crystals</a:t>
            </a:r>
            <a:r>
              <a:rPr lang="ja-JP" altLang="en-US" sz="2000" dirty="0">
                <a:latin typeface="Arial" pitchFamily="34" charset="0"/>
              </a:rPr>
              <a:t>”</a:t>
            </a:r>
            <a:r>
              <a:rPr lang="en-US" altLang="ja-JP" sz="2000" dirty="0"/>
              <a:t>) have been the two </a:t>
            </a:r>
            <a:r>
              <a:rPr lang="en-US" altLang="ja-JP" sz="2000" dirty="0" smtClean="0"/>
              <a:t>options until recently. </a:t>
            </a:r>
            <a:r>
              <a:rPr lang="en-US" altLang="ja-JP" sz="2000" dirty="0"/>
              <a:t>Each category has positive and negative features</a:t>
            </a:r>
            <a:r>
              <a:rPr lang="en-US" altLang="ja-JP" sz="2000" dirty="0" smtClean="0"/>
              <a:t>:</a:t>
            </a:r>
          </a:p>
          <a:p>
            <a:pPr>
              <a:spcBef>
                <a:spcPct val="50000"/>
              </a:spcBef>
            </a:pPr>
            <a:endParaRPr lang="en-US" altLang="ja-JP" sz="1400" dirty="0"/>
          </a:p>
          <a:p>
            <a:pPr>
              <a:spcBef>
                <a:spcPct val="50000"/>
              </a:spcBef>
              <a:buFontTx/>
              <a:buChar char="•"/>
            </a:pPr>
            <a:r>
              <a:rPr lang="en-US" altLang="en-US" sz="2000" dirty="0"/>
              <a:t> TAP and stearate: better spectral resolution (avoid interferences), but peak shape differences accentuated and there are lower count rates; stearates somewhat less stable</a:t>
            </a:r>
            <a:r>
              <a:rPr lang="en-US" altLang="en-US" sz="2000" dirty="0" smtClean="0"/>
              <a:t>.</a:t>
            </a:r>
          </a:p>
          <a:p>
            <a:pPr>
              <a:spcBef>
                <a:spcPct val="50000"/>
              </a:spcBef>
              <a:buFontTx/>
              <a:buChar char="•"/>
            </a:pPr>
            <a:endParaRPr lang="en-US" altLang="en-US" sz="1400" dirty="0"/>
          </a:p>
          <a:p>
            <a:pPr>
              <a:spcBef>
                <a:spcPct val="50000"/>
              </a:spcBef>
              <a:buFontTx/>
              <a:buChar char="•"/>
            </a:pPr>
            <a:r>
              <a:rPr lang="en-US" altLang="en-US" sz="2000" dirty="0"/>
              <a:t> LSMs: poorer spectral resolution (interferences unavoidable), </a:t>
            </a:r>
            <a:r>
              <a:rPr lang="en-US" altLang="en-US" sz="2000" dirty="0" smtClean="0"/>
              <a:t>but higher </a:t>
            </a:r>
            <a:r>
              <a:rPr lang="en-US" altLang="en-US" sz="2000" dirty="0"/>
              <a:t>orders suppressed, and there are much higher count rates</a:t>
            </a:r>
            <a:r>
              <a:rPr lang="en-US" altLang="en-US" sz="2000" dirty="0" smtClean="0"/>
              <a:t>.</a:t>
            </a:r>
          </a:p>
          <a:p>
            <a:pPr>
              <a:spcBef>
                <a:spcPct val="50000"/>
              </a:spcBef>
              <a:buFontTx/>
              <a:buChar char="•"/>
            </a:pPr>
            <a:endParaRPr lang="en-US" altLang="en-US" sz="1400" dirty="0"/>
          </a:p>
          <a:p>
            <a:pPr>
              <a:spcBef>
                <a:spcPct val="50000"/>
              </a:spcBef>
              <a:buFontTx/>
              <a:buChar char="•"/>
            </a:pPr>
            <a:r>
              <a:rPr lang="en-US" altLang="en-US" sz="2000" dirty="0"/>
              <a:t> Diffraction Gratings: JEOL (and Cameca?) have looked at diffraction gratings, though only JEOL is commercially selling </a:t>
            </a:r>
            <a:r>
              <a:rPr lang="en-US" altLang="en-US" sz="2000" dirty="0" smtClean="0"/>
              <a:t>a spectrometer</a:t>
            </a:r>
            <a:r>
              <a:rPr lang="en-US" altLang="en-US" sz="2000" dirty="0"/>
              <a:t>. See JEOL SXES: </a:t>
            </a:r>
            <a:endParaRPr lang="en-US" altLang="en-US" sz="2000" dirty="0" smtClean="0"/>
          </a:p>
          <a:p>
            <a:pPr lvl="1">
              <a:spcBef>
                <a:spcPct val="50000"/>
              </a:spcBef>
            </a:pPr>
            <a:r>
              <a:rPr lang="en-US" altLang="en-US" sz="2000" dirty="0" smtClean="0"/>
              <a:t>https</a:t>
            </a:r>
            <a:r>
              <a:rPr lang="en-US" altLang="en-US" sz="2000" dirty="0"/>
              <a:t>://www.jeol.co.jp/en/products/detail/SXES.html</a:t>
            </a:r>
          </a:p>
        </p:txBody>
      </p:sp>
    </p:spTree>
    <p:extLst>
      <p:ext uri="{BB962C8B-B14F-4D97-AF65-F5344CB8AC3E}">
        <p14:creationId xmlns:p14="http://schemas.microsoft.com/office/powerpoint/2010/main" val="204931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33400" y="1524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sz="3600" dirty="0"/>
              <a:t>Crystals and </a:t>
            </a:r>
            <a:r>
              <a:rPr lang="en-US" altLang="en-US" sz="3600" dirty="0" smtClean="0"/>
              <a:t>LDEs/PCs</a:t>
            </a:r>
            <a:endParaRPr lang="en-US" altLang="en-US" sz="3600" dirty="0"/>
          </a:p>
        </p:txBody>
      </p:sp>
      <p:sp>
        <p:nvSpPr>
          <p:cNvPr id="36867" name="Text Box 3"/>
          <p:cNvSpPr txBox="1">
            <a:spLocks noChangeArrowheads="1"/>
          </p:cNvSpPr>
          <p:nvPr/>
        </p:nvSpPr>
        <p:spPr bwMode="auto">
          <a:xfrm>
            <a:off x="457200" y="990600"/>
            <a:ext cx="8229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Consider the order of 2d in Braggs Law: sin </a:t>
            </a:r>
            <a:r>
              <a:rPr lang="en-US" altLang="en-US" sz="2000" dirty="0">
                <a:latin typeface="Symbol" pitchFamily="18" charset="2"/>
              </a:rPr>
              <a:t>q</a:t>
            </a:r>
            <a:r>
              <a:rPr lang="en-US" altLang="en-US" sz="2000" dirty="0"/>
              <a:t> varies from .2-.8, and </a:t>
            </a:r>
            <a:r>
              <a:rPr lang="en-US" altLang="en-US" sz="2000" dirty="0">
                <a:latin typeface="Symbol" pitchFamily="18" charset="2"/>
              </a:rPr>
              <a:t>l</a:t>
            </a:r>
            <a:r>
              <a:rPr lang="en-US" altLang="en-US" sz="2000" dirty="0"/>
              <a:t> varies over a wide range from hundreds to fractions of an A. Thus, we need diffractors that cover a </a:t>
            </a:r>
            <a:r>
              <a:rPr lang="en-US" altLang="en-US" sz="2000" dirty="0" smtClean="0"/>
              <a:t>similar </a:t>
            </a:r>
            <a:r>
              <a:rPr lang="en-US" altLang="en-US" sz="2000" dirty="0"/>
              <a:t>range of 2d, from around 1 Å to hundreds of Å.  </a:t>
            </a:r>
            <a:r>
              <a:rPr lang="en-US" altLang="en-US" sz="2000" dirty="0" smtClean="0"/>
              <a:t>Normally we </a:t>
            </a:r>
            <a:r>
              <a:rPr lang="en-US" altLang="en-US" sz="2000" dirty="0"/>
              <a:t>utilize TAP, PET and LIF crystals for the shorter wavelengths. For longer </a:t>
            </a:r>
            <a:r>
              <a:rPr lang="en-US" altLang="en-US" sz="2000" dirty="0" smtClean="0"/>
              <a:t>wavelengths</a:t>
            </a:r>
            <a:r>
              <a:rPr lang="en-US" altLang="en-US" sz="2000" dirty="0"/>
              <a:t> </a:t>
            </a:r>
            <a:r>
              <a:rPr lang="en-US" altLang="en-US" sz="2000" dirty="0" smtClean="0"/>
              <a:t>we utilize layered </a:t>
            </a:r>
            <a:r>
              <a:rPr lang="en-US" altLang="en-US" sz="2000" dirty="0"/>
              <a:t>synthetic microstructures </a:t>
            </a:r>
            <a:r>
              <a:rPr lang="en-US" altLang="en-US" sz="2000" dirty="0" smtClean="0"/>
              <a:t>(LDEs</a:t>
            </a:r>
            <a:r>
              <a:rPr lang="en-US" altLang="en-US" sz="2000" dirty="0"/>
              <a:t> </a:t>
            </a:r>
            <a:r>
              <a:rPr lang="en-US" altLang="en-US" sz="2000" dirty="0" smtClean="0"/>
              <a:t>for </a:t>
            </a:r>
            <a:r>
              <a:rPr lang="en-US" altLang="en-US" sz="2000" dirty="0"/>
              <a:t>layered </a:t>
            </a:r>
            <a:r>
              <a:rPr lang="en-US" altLang="en-US" sz="2000" dirty="0" smtClean="0"/>
              <a:t>dispersive elements or PC for pseudo crystals), </a:t>
            </a:r>
            <a:r>
              <a:rPr lang="en-US" altLang="en-US" sz="2000" dirty="0"/>
              <a:t>produced by sputtering of alternating light and heavy elements, such as W and Si, or Ni and </a:t>
            </a:r>
            <a:r>
              <a:rPr lang="en-US" altLang="en-US" sz="2000" dirty="0" smtClean="0"/>
              <a:t>C in order to create a periodic structure of different electron densities. </a:t>
            </a:r>
            <a:endParaRPr lang="en-US" altLang="en-US" sz="2000" dirty="0"/>
          </a:p>
          <a:p>
            <a:pPr>
              <a:spcBef>
                <a:spcPct val="50000"/>
              </a:spcBef>
              <a:buFontTx/>
              <a:buChar char="•"/>
            </a:pPr>
            <a:r>
              <a:rPr lang="en-US" altLang="en-US" sz="2000" dirty="0" smtClean="0"/>
              <a:t>In </a:t>
            </a:r>
            <a:r>
              <a:rPr lang="en-US" altLang="en-US" sz="2000" dirty="0"/>
              <a:t>reality, people interchange the words </a:t>
            </a:r>
            <a:r>
              <a:rPr lang="en-US" altLang="en-US" sz="2000" dirty="0" smtClean="0"/>
              <a:t>LDE</a:t>
            </a:r>
            <a:r>
              <a:rPr lang="en-US" altLang="en-US" sz="2000" dirty="0"/>
              <a:t> </a:t>
            </a:r>
            <a:r>
              <a:rPr lang="en-US" altLang="en-US" sz="2000" dirty="0" smtClean="0"/>
              <a:t>and PC. </a:t>
            </a:r>
            <a:r>
              <a:rPr lang="en-US" altLang="en-US" sz="2000" dirty="0"/>
              <a:t>Cameca uses PC and JEOL uses LDE, for same </a:t>
            </a:r>
            <a:r>
              <a:rPr lang="en-US" altLang="en-US" sz="2000" dirty="0" smtClean="0"/>
              <a:t>thing.</a:t>
            </a:r>
            <a:endParaRPr lang="en-US" altLang="en-US" dirty="0"/>
          </a:p>
        </p:txBody>
      </p:sp>
      <p:sp>
        <p:nvSpPr>
          <p:cNvPr id="4" name="Text Box 6"/>
          <p:cNvSpPr txBox="1">
            <a:spLocks noChangeArrowheads="1"/>
          </p:cNvSpPr>
          <p:nvPr/>
        </p:nvSpPr>
        <p:spPr bwMode="auto">
          <a:xfrm>
            <a:off x="969188" y="4800600"/>
            <a:ext cx="6781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(simple) Bragg’s Law:</a:t>
            </a:r>
          </a:p>
          <a:p>
            <a:pPr algn="ctr">
              <a:spcBef>
                <a:spcPct val="50000"/>
              </a:spcBef>
            </a:pPr>
            <a:r>
              <a:rPr lang="en-US" altLang="en-US" dirty="0" smtClean="0"/>
              <a:t>n</a:t>
            </a:r>
            <a:r>
              <a:rPr lang="en-US" altLang="en-US" dirty="0" smtClean="0">
                <a:latin typeface="Symbol" pitchFamily="18" charset="2"/>
              </a:rPr>
              <a:t>l</a:t>
            </a:r>
            <a:r>
              <a:rPr lang="en-US" altLang="en-US" dirty="0" smtClean="0"/>
              <a:t> </a:t>
            </a:r>
            <a:r>
              <a:rPr lang="en-US" altLang="en-US" dirty="0"/>
              <a:t>= 2d </a:t>
            </a:r>
            <a:r>
              <a:rPr lang="en-US" altLang="en-US" dirty="0" smtClean="0"/>
              <a:t>sin</a:t>
            </a:r>
            <a:r>
              <a:rPr lang="en-US" altLang="en-US" dirty="0" smtClean="0">
                <a:latin typeface="Symbol" pitchFamily="18" charset="2"/>
              </a:rPr>
              <a:t>q</a:t>
            </a:r>
          </a:p>
          <a:p>
            <a:pPr algn="ctr">
              <a:spcBef>
                <a:spcPct val="50000"/>
              </a:spcBef>
            </a:pPr>
            <a:r>
              <a:rPr lang="en-US" altLang="en-US" dirty="0" smtClean="0"/>
              <a:t>n </a:t>
            </a:r>
            <a:r>
              <a:rPr lang="en-US" altLang="en-US" dirty="0"/>
              <a:t>is order of </a:t>
            </a:r>
            <a:r>
              <a:rPr lang="en-US" altLang="en-US" dirty="0" smtClean="0"/>
              <a:t>diffraction. </a:t>
            </a:r>
            <a:r>
              <a:rPr lang="en-US" altLang="en-US" dirty="0" smtClean="0">
                <a:latin typeface="Symbol" pitchFamily="18" charset="2"/>
              </a:rPr>
              <a:t>l</a:t>
            </a:r>
            <a:r>
              <a:rPr lang="en-US" altLang="en-US" dirty="0" smtClean="0">
                <a:latin typeface="+mn-lt"/>
              </a:rPr>
              <a:t> = wavelength (angstroms)</a:t>
            </a:r>
            <a:endParaRPr lang="en-US" altLang="en-US" dirty="0">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52654" y="152400"/>
            <a:ext cx="605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a:defRPr>
            </a:lvl1pPr>
            <a:lvl2pPr algn="ctr">
              <a:defRPr sz="4400">
                <a:solidFill>
                  <a:schemeClr val="tx2"/>
                </a:solidFill>
                <a:latin typeface="Times New Roman"/>
              </a:defRPr>
            </a:lvl2pPr>
            <a:lvl3pPr algn="ctr">
              <a:defRPr sz="4400">
                <a:solidFill>
                  <a:schemeClr val="tx2"/>
                </a:solidFill>
                <a:latin typeface="Times New Roman"/>
              </a:defRPr>
            </a:lvl3pPr>
            <a:lvl4pPr algn="ctr">
              <a:defRPr sz="4400">
                <a:solidFill>
                  <a:schemeClr val="tx2"/>
                </a:solidFill>
                <a:latin typeface="Times New Roman"/>
              </a:defRPr>
            </a:lvl4pPr>
            <a:lvl5pPr algn="ctr">
              <a:defRPr sz="4400">
                <a:solidFill>
                  <a:schemeClr val="tx2"/>
                </a:solidFill>
                <a:latin typeface="Times New Roman"/>
              </a:defRPr>
            </a:lvl5pPr>
            <a:lvl6pPr marL="457200" algn="ctr" eaLnBrk="0" fontAlgn="base" hangingPunct="0">
              <a:spcBef>
                <a:spcPct val="0"/>
              </a:spcBef>
              <a:spcAft>
                <a:spcPct val="0"/>
              </a:spcAft>
              <a:defRPr sz="4400">
                <a:solidFill>
                  <a:schemeClr val="tx2"/>
                </a:solidFill>
                <a:latin typeface="Times New Roman"/>
              </a:defRPr>
            </a:lvl6pPr>
            <a:lvl7pPr marL="914400" algn="ctr" eaLnBrk="0" fontAlgn="base" hangingPunct="0">
              <a:spcBef>
                <a:spcPct val="0"/>
              </a:spcBef>
              <a:spcAft>
                <a:spcPct val="0"/>
              </a:spcAft>
              <a:defRPr sz="4400">
                <a:solidFill>
                  <a:schemeClr val="tx2"/>
                </a:solidFill>
                <a:latin typeface="Times New Roman"/>
              </a:defRPr>
            </a:lvl7pPr>
            <a:lvl8pPr marL="1371600" algn="ctr" eaLnBrk="0" fontAlgn="base" hangingPunct="0">
              <a:spcBef>
                <a:spcPct val="0"/>
              </a:spcBef>
              <a:spcAft>
                <a:spcPct val="0"/>
              </a:spcAft>
              <a:defRPr sz="4400">
                <a:solidFill>
                  <a:schemeClr val="tx2"/>
                </a:solidFill>
                <a:latin typeface="Times New Roman"/>
              </a:defRPr>
            </a:lvl8pPr>
            <a:lvl9pPr marL="1828800" algn="ctr" eaLnBrk="0" fontAlgn="base" hangingPunct="0">
              <a:spcBef>
                <a:spcPct val="0"/>
              </a:spcBef>
              <a:spcAft>
                <a:spcPct val="0"/>
              </a:spcAft>
              <a:defRPr sz="4400">
                <a:solidFill>
                  <a:schemeClr val="tx2"/>
                </a:solidFill>
                <a:latin typeface="Times New Roman"/>
              </a:defRPr>
            </a:lvl9pPr>
          </a:lstStyle>
          <a:p>
            <a:r>
              <a:rPr lang="en-US" altLang="en-US" sz="4000" dirty="0" smtClean="0"/>
              <a:t>Typical crystals </a:t>
            </a:r>
            <a:r>
              <a:rPr lang="en-US" altLang="en-US" sz="4000" dirty="0"/>
              <a:t>and </a:t>
            </a:r>
            <a:r>
              <a:rPr lang="en-US" altLang="en-US" sz="4000" dirty="0" smtClean="0"/>
              <a:t>LDEs/PCs</a:t>
            </a:r>
            <a:endParaRPr lang="en-US" altLang="en-US" dirty="0"/>
          </a:p>
        </p:txBody>
      </p:sp>
      <p:graphicFrame>
        <p:nvGraphicFramePr>
          <p:cNvPr id="37892" name="Object 4"/>
          <p:cNvGraphicFramePr>
            <a:graphicFrameLocks noChangeAspect="1"/>
          </p:cNvGraphicFramePr>
          <p:nvPr>
            <p:extLst>
              <p:ext uri="{D42A27DB-BD31-4B8C-83A1-F6EECF244321}">
                <p14:modId xmlns:p14="http://schemas.microsoft.com/office/powerpoint/2010/main" val="2736495700"/>
              </p:ext>
            </p:extLst>
          </p:nvPr>
        </p:nvGraphicFramePr>
        <p:xfrm>
          <a:off x="176656" y="1752600"/>
          <a:ext cx="8809895" cy="1752600"/>
        </p:xfrm>
        <a:graphic>
          <a:graphicData uri="http://schemas.openxmlformats.org/presentationml/2006/ole">
            <mc:AlternateContent xmlns:mc="http://schemas.openxmlformats.org/markup-compatibility/2006">
              <mc:Choice xmlns:v="urn:schemas-microsoft-com:vml" Requires="v">
                <p:oleObj spid="_x0000_s38005" name="Worksheet" r:id="rId3" imgW="6959600" imgH="1384300" progId="Excel.Sheet.8">
                  <p:embed/>
                </p:oleObj>
              </mc:Choice>
              <mc:Fallback>
                <p:oleObj name="Worksheet" r:id="rId3" imgW="6959600" imgH="138430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56" y="1752600"/>
                        <a:ext cx="8809895" cy="1752600"/>
                      </a:xfrm>
                      <a:prstGeom prst="rect">
                        <a:avLst/>
                      </a:prstGeom>
                      <a:solidFill>
                        <a:srgbClr val="FFCCCC"/>
                      </a:solidFill>
                      <a:ln>
                        <a:noFill/>
                      </a:ln>
                      <a:effectLst/>
                      <a:extLst/>
                    </p:spPr>
                  </p:pic>
                </p:oleObj>
              </mc:Fallback>
            </mc:AlternateContent>
          </a:graphicData>
        </a:graphic>
      </p:graphicFrame>
      <p:sp>
        <p:nvSpPr>
          <p:cNvPr id="37893" name="Text Box 5"/>
          <p:cNvSpPr txBox="1">
            <a:spLocks noChangeArrowheads="1"/>
          </p:cNvSpPr>
          <p:nvPr/>
        </p:nvSpPr>
        <p:spPr bwMode="auto">
          <a:xfrm>
            <a:off x="762000" y="3657600"/>
            <a:ext cx="708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There is a more accurate form of Braggs Law, that takes into account refraction effects, which are more pronounced in the layered synthetic </a:t>
            </a:r>
            <a:r>
              <a:rPr lang="en-US" altLang="en-US" dirty="0" smtClean="0"/>
              <a:t>diffractors, e.g., </a:t>
            </a:r>
            <a:endParaRPr lang="en-US" altLang="en-US" dirty="0"/>
          </a:p>
        </p:txBody>
      </p:sp>
      <p:sp>
        <p:nvSpPr>
          <p:cNvPr id="37894" name="Text Box 6"/>
          <p:cNvSpPr txBox="1">
            <a:spLocks noChangeArrowheads="1"/>
          </p:cNvSpPr>
          <p:nvPr/>
        </p:nvSpPr>
        <p:spPr bwMode="auto">
          <a:xfrm>
            <a:off x="941479" y="5105400"/>
            <a:ext cx="6781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n</a:t>
            </a:r>
            <a:r>
              <a:rPr lang="en-US" altLang="en-US" dirty="0">
                <a:latin typeface="Symbol" pitchFamily="18" charset="2"/>
              </a:rPr>
              <a:t>l</a:t>
            </a:r>
            <a:r>
              <a:rPr lang="en-US" altLang="en-US" dirty="0"/>
              <a:t> = 2d sin</a:t>
            </a:r>
            <a:r>
              <a:rPr lang="en-US" altLang="en-US" dirty="0">
                <a:latin typeface="Symbol" pitchFamily="18" charset="2"/>
              </a:rPr>
              <a:t>q</a:t>
            </a:r>
            <a:r>
              <a:rPr lang="en-US" altLang="en-US" dirty="0"/>
              <a:t>(1-k/n</a:t>
            </a:r>
            <a:r>
              <a:rPr lang="en-US" altLang="en-US" baseline="30000" dirty="0"/>
              <a:t>2</a:t>
            </a:r>
            <a:r>
              <a:rPr lang="en-US" altLang="en-US" dirty="0" smtClean="0"/>
              <a:t>),</a:t>
            </a:r>
            <a:endParaRPr lang="en-US" altLang="en-US" dirty="0"/>
          </a:p>
          <a:p>
            <a:pPr algn="ctr">
              <a:spcBef>
                <a:spcPct val="50000"/>
              </a:spcBef>
            </a:pPr>
            <a:r>
              <a:rPr lang="en-US" altLang="en-US" dirty="0"/>
              <a:t>w</a:t>
            </a:r>
            <a:r>
              <a:rPr lang="en-US" altLang="en-US" dirty="0" smtClean="0"/>
              <a:t>here k </a:t>
            </a:r>
            <a:r>
              <a:rPr lang="en-US" altLang="en-US" dirty="0"/>
              <a:t>is </a:t>
            </a:r>
            <a:r>
              <a:rPr lang="en-US" altLang="en-US" dirty="0" smtClean="0"/>
              <a:t>refractive index</a:t>
            </a:r>
            <a:endParaRPr lang="en-US" altLang="en-US" dirty="0">
              <a:latin typeface="Symbol" pitchFamily="18" charset="2"/>
            </a:endParaRPr>
          </a:p>
        </p:txBody>
      </p:sp>
      <p:sp>
        <p:nvSpPr>
          <p:cNvPr id="2" name="Rectangle 1"/>
          <p:cNvSpPr/>
          <p:nvPr/>
        </p:nvSpPr>
        <p:spPr>
          <a:xfrm>
            <a:off x="2060776" y="1145231"/>
            <a:ext cx="5584414" cy="461665"/>
          </a:xfrm>
          <a:prstGeom prst="rect">
            <a:avLst/>
          </a:prstGeom>
        </p:spPr>
        <p:txBody>
          <a:bodyPr wrap="none">
            <a:spAutoFit/>
          </a:bodyPr>
          <a:lstStyle/>
          <a:p>
            <a:r>
              <a:rPr lang="en-US" altLang="en-US" dirty="0"/>
              <a:t>n</a:t>
            </a:r>
            <a:r>
              <a:rPr lang="en-US" altLang="en-US" dirty="0">
                <a:latin typeface="Symbol" pitchFamily="18" charset="2"/>
              </a:rPr>
              <a:t>l</a:t>
            </a:r>
            <a:r>
              <a:rPr lang="en-US" altLang="en-US" dirty="0"/>
              <a:t> = 2d </a:t>
            </a:r>
            <a:r>
              <a:rPr lang="en-US" altLang="en-US" dirty="0" smtClean="0"/>
              <a:t>sin</a:t>
            </a:r>
            <a:r>
              <a:rPr lang="en-US" altLang="en-US" dirty="0" smtClean="0">
                <a:latin typeface="Symbol" pitchFamily="18" charset="2"/>
              </a:rPr>
              <a:t>q, </a:t>
            </a:r>
            <a:r>
              <a:rPr lang="en-US" altLang="en-US" dirty="0" smtClean="0"/>
              <a:t>where n </a:t>
            </a:r>
            <a:r>
              <a:rPr lang="en-US" altLang="en-US" dirty="0"/>
              <a:t>is order of diffraction</a:t>
            </a:r>
            <a:endParaRPr lang="en-US" dirty="0"/>
          </a:p>
        </p:txBody>
      </p:sp>
      <p:sp>
        <p:nvSpPr>
          <p:cNvPr id="7" name="Rectangle 6"/>
          <p:cNvSpPr>
            <a:spLocks noChangeArrowheads="1"/>
          </p:cNvSpPr>
          <p:nvPr/>
        </p:nvSpPr>
        <p:spPr bwMode="auto">
          <a:xfrm>
            <a:off x="6629400" y="1676400"/>
            <a:ext cx="981154" cy="19050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defRPr/>
            </a:pPr>
            <a:endParaRPr lang="en-US" dirty="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fade">
                                      <p:cBhvr>
                                        <p:cTn id="14" dur="1000"/>
                                        <p:tgtEl>
                                          <p:spTgt spid="37893"/>
                                        </p:tgtEl>
                                      </p:cBhvr>
                                    </p:animEffect>
                                    <p:anim calcmode="lin" valueType="num">
                                      <p:cBhvr>
                                        <p:cTn id="15" dur="1000" fill="hold"/>
                                        <p:tgtEl>
                                          <p:spTgt spid="37893"/>
                                        </p:tgtEl>
                                        <p:attrNameLst>
                                          <p:attrName>ppt_x</p:attrName>
                                        </p:attrNameLst>
                                      </p:cBhvr>
                                      <p:tavLst>
                                        <p:tav tm="0">
                                          <p:val>
                                            <p:strVal val="#ppt_x"/>
                                          </p:val>
                                        </p:tav>
                                        <p:tav tm="100000">
                                          <p:val>
                                            <p:strVal val="#ppt_x"/>
                                          </p:val>
                                        </p:tav>
                                      </p:tavLst>
                                    </p:anim>
                                    <p:anim calcmode="lin" valueType="num">
                                      <p:cBhvr>
                                        <p:cTn id="16"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4"/>
                                        </p:tgtEl>
                                        <p:attrNameLst>
                                          <p:attrName>style.visibility</p:attrName>
                                        </p:attrNameLst>
                                      </p:cBhvr>
                                      <p:to>
                                        <p:strVal val="visible"/>
                                      </p:to>
                                    </p:set>
                                    <p:animEffect transition="in" filter="fade">
                                      <p:cBhvr>
                                        <p:cTn id="21" dur="1000"/>
                                        <p:tgtEl>
                                          <p:spTgt spid="37894"/>
                                        </p:tgtEl>
                                      </p:cBhvr>
                                    </p:animEffect>
                                    <p:anim calcmode="lin" valueType="num">
                                      <p:cBhvr>
                                        <p:cTn id="22" dur="1000" fill="hold"/>
                                        <p:tgtEl>
                                          <p:spTgt spid="37894"/>
                                        </p:tgtEl>
                                        <p:attrNameLst>
                                          <p:attrName>ppt_x</p:attrName>
                                        </p:attrNameLst>
                                      </p:cBhvr>
                                      <p:tavLst>
                                        <p:tav tm="0">
                                          <p:val>
                                            <p:strVal val="#ppt_x"/>
                                          </p:val>
                                        </p:tav>
                                        <p:tav tm="100000">
                                          <p:val>
                                            <p:strVal val="#ppt_x"/>
                                          </p:val>
                                        </p:tav>
                                      </p:tavLst>
                                    </p:anim>
                                    <p:anim calcmode="lin" valueType="num">
                                      <p:cBhvr>
                                        <p:cTn id="23" dur="1000" fill="hold"/>
                                        <p:tgtEl>
                                          <p:spTgt spid="378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52400"/>
            <a:ext cx="8153400" cy="664181"/>
          </a:xfrm>
        </p:spPr>
        <p:txBody>
          <a:bodyPr/>
          <a:lstStyle/>
          <a:p>
            <a:r>
              <a:rPr lang="en-US" altLang="en-US" sz="4000" dirty="0"/>
              <a:t>Crystal </a:t>
            </a:r>
            <a:r>
              <a:rPr lang="en-US" altLang="en-US" sz="4000" dirty="0" smtClean="0"/>
              <a:t>resolution/bgd comparison</a:t>
            </a:r>
            <a:endParaRPr lang="en-US" altLang="en-US" sz="4000" dirty="0"/>
          </a:p>
        </p:txBody>
      </p:sp>
      <p:sp>
        <p:nvSpPr>
          <p:cNvPr id="50179" name="Text Box 3"/>
          <p:cNvSpPr txBox="1">
            <a:spLocks noChangeArrowheads="1"/>
          </p:cNvSpPr>
          <p:nvPr/>
        </p:nvSpPr>
        <p:spPr bwMode="auto">
          <a:xfrm>
            <a:off x="533400" y="3048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1200" dirty="0"/>
          </a:p>
        </p:txBody>
      </p:sp>
      <p:sp>
        <p:nvSpPr>
          <p:cNvPr id="50183" name="Text Box 7"/>
          <p:cNvSpPr txBox="1">
            <a:spLocks noChangeArrowheads="1"/>
          </p:cNvSpPr>
          <p:nvPr/>
        </p:nvSpPr>
        <p:spPr bwMode="auto">
          <a:xfrm>
            <a:off x="1295400" y="5840950"/>
            <a:ext cx="2819400" cy="461665"/>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O</a:t>
            </a:r>
            <a:r>
              <a:rPr lang="en-US" altLang="en-US" dirty="0" smtClean="0"/>
              <a:t> </a:t>
            </a:r>
            <a:r>
              <a:rPr lang="en-US" altLang="en-US" dirty="0"/>
              <a:t>K</a:t>
            </a:r>
            <a:r>
              <a:rPr lang="en-US" altLang="en-US" sz="2000" dirty="0">
                <a:latin typeface="Symbol" pitchFamily="18" charset="2"/>
              </a:rPr>
              <a:t>a</a:t>
            </a:r>
            <a:r>
              <a:rPr lang="en-US" altLang="en-US" dirty="0"/>
              <a:t> on </a:t>
            </a:r>
            <a:r>
              <a:rPr lang="en-US" altLang="en-US" dirty="0" smtClean="0"/>
              <a:t>PC1</a:t>
            </a:r>
            <a:endParaRPr lang="en-US" altLang="en-US" dirty="0"/>
          </a:p>
        </p:txBody>
      </p:sp>
      <p:sp>
        <p:nvSpPr>
          <p:cNvPr id="50184" name="Text Box 8"/>
          <p:cNvSpPr txBox="1">
            <a:spLocks noChangeArrowheads="1"/>
          </p:cNvSpPr>
          <p:nvPr/>
        </p:nvSpPr>
        <p:spPr bwMode="auto">
          <a:xfrm>
            <a:off x="5676900" y="5799386"/>
            <a:ext cx="2667000" cy="461665"/>
          </a:xfrm>
          <a:prstGeom prst="rect">
            <a:avLst/>
          </a:prstGeom>
          <a:solidFill>
            <a:schemeClr va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smtClean="0"/>
              <a:t>O Ka on PC2</a:t>
            </a:r>
            <a:endParaRPr lang="en-US" altLang="en-US" dirty="0"/>
          </a:p>
        </p:txBody>
      </p:sp>
      <p:sp>
        <p:nvSpPr>
          <p:cNvPr id="50185" name="Text Box 9"/>
          <p:cNvSpPr txBox="1">
            <a:spLocks noChangeArrowheads="1"/>
          </p:cNvSpPr>
          <p:nvPr/>
        </p:nvSpPr>
        <p:spPr bwMode="auto">
          <a:xfrm>
            <a:off x="3962400" y="4495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rgbClr val="0000CC"/>
                </a:solidFill>
              </a:rPr>
              <a:t>Å</a:t>
            </a:r>
            <a:endParaRPr lang="en-US" altLang="en-US" sz="1400" dirty="0"/>
          </a:p>
        </p:txBody>
      </p:sp>
      <p:sp>
        <p:nvSpPr>
          <p:cNvPr id="50186" name="Text Box 10"/>
          <p:cNvSpPr txBox="1">
            <a:spLocks noChangeArrowheads="1"/>
          </p:cNvSpPr>
          <p:nvPr/>
        </p:nvSpPr>
        <p:spPr bwMode="auto">
          <a:xfrm>
            <a:off x="7010400" y="4495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rgbClr val="0000CC"/>
                </a:solidFill>
              </a:rPr>
              <a:t>Å</a:t>
            </a:r>
            <a:endParaRPr lang="en-US" altLang="en-US" sz="1400" dirty="0"/>
          </a:p>
        </p:txBody>
      </p:sp>
      <p:sp>
        <p:nvSpPr>
          <p:cNvPr id="50187" name="Text Box 11"/>
          <p:cNvSpPr txBox="1">
            <a:spLocks noChangeArrowheads="1"/>
          </p:cNvSpPr>
          <p:nvPr/>
        </p:nvSpPr>
        <p:spPr bwMode="auto">
          <a:xfrm>
            <a:off x="1407396" y="6400800"/>
            <a:ext cx="66340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smtClean="0"/>
              <a:t>PC1 </a:t>
            </a:r>
            <a:r>
              <a:rPr lang="en-US" altLang="en-US" sz="2000" dirty="0"/>
              <a:t>gives a </a:t>
            </a:r>
            <a:r>
              <a:rPr lang="en-US" altLang="en-US" sz="2000" dirty="0" smtClean="0"/>
              <a:t>better P/B and better spectral resolution</a:t>
            </a:r>
            <a:endParaRPr lang="en-US" altLang="en-US" sz="2000" dirty="0"/>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816581"/>
            <a:ext cx="4276417" cy="492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46598"/>
            <a:ext cx="4087090" cy="492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228600"/>
            <a:ext cx="3852535" cy="273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6"/>
          <p:cNvSpPr txBox="1">
            <a:spLocks noChangeArrowheads="1"/>
          </p:cNvSpPr>
          <p:nvPr/>
        </p:nvSpPr>
        <p:spPr bwMode="auto">
          <a:xfrm>
            <a:off x="399893" y="1158009"/>
            <a:ext cx="4140200" cy="19177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pPr>
            <a:r>
              <a:rPr lang="en-US" altLang="en-US" dirty="0"/>
              <a:t>The yields of K lines of B-F are &lt;0.05, as well as the L and M lines of the higher Z elements that fall below 1 keV (longer than 12 Å).</a:t>
            </a:r>
          </a:p>
        </p:txBody>
      </p:sp>
      <p:sp>
        <p:nvSpPr>
          <p:cNvPr id="5" name="Text Box 8"/>
          <p:cNvSpPr txBox="1">
            <a:spLocks noChangeArrowheads="1"/>
          </p:cNvSpPr>
          <p:nvPr/>
        </p:nvSpPr>
        <p:spPr bwMode="auto">
          <a:xfrm>
            <a:off x="457043" y="3429000"/>
            <a:ext cx="81661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a:lstStyle>
          <a:p>
            <a:pPr>
              <a:spcBef>
                <a:spcPct val="50000"/>
              </a:spcBef>
            </a:pPr>
            <a:r>
              <a:rPr lang="en-US" altLang="en-US" dirty="0" smtClean="0"/>
              <a:t>We </a:t>
            </a:r>
            <a:r>
              <a:rPr lang="en-US" altLang="en-US" dirty="0"/>
              <a:t>are discussing this in one context--light elements -- but need to view the wider issue too.</a:t>
            </a:r>
          </a:p>
          <a:p>
            <a:pPr>
              <a:spcBef>
                <a:spcPct val="50000"/>
              </a:spcBef>
            </a:pPr>
            <a:r>
              <a:rPr lang="en-US" altLang="en-US" dirty="0"/>
              <a:t>While the above may be strictly correct, it is also somewhat disingenuous. Recall the F.Y. means only the fraction of x-rays vs fraction of Auger electrons being produced by inner shell ionizations…</a:t>
            </a:r>
            <a:r>
              <a:rPr lang="en-US" altLang="en-US" dirty="0">
                <a:solidFill>
                  <a:srgbClr val="FF0000"/>
                </a:solidFill>
              </a:rPr>
              <a:t>it says nothing about the actual number of x-rays you can count on your spectrometers!</a:t>
            </a:r>
            <a:r>
              <a:rPr lang="en-US" altLang="en-US" dirty="0"/>
              <a:t> At 7 </a:t>
            </a:r>
            <a:r>
              <a:rPr lang="en-US" altLang="en-US" dirty="0" smtClean="0"/>
              <a:t>keV </a:t>
            </a:r>
            <a:r>
              <a:rPr lang="en-US" altLang="en-US" dirty="0"/>
              <a:t>and 20 nA </a:t>
            </a:r>
            <a:r>
              <a:rPr lang="en-US" altLang="en-US" dirty="0" smtClean="0"/>
              <a:t>we </a:t>
            </a:r>
            <a:r>
              <a:rPr lang="en-US" altLang="en-US" dirty="0"/>
              <a:t>can easily generate 50,000 counts a second of B Ka -- in pure B. </a:t>
            </a:r>
          </a:p>
        </p:txBody>
      </p:sp>
      <p:sp>
        <p:nvSpPr>
          <p:cNvPr id="6" name="Rectangle 5"/>
          <p:cNvSpPr>
            <a:spLocks noGrp="1" noChangeArrowheads="1"/>
          </p:cNvSpPr>
          <p:nvPr/>
        </p:nvSpPr>
        <p:spPr bwMode="auto">
          <a:xfrm>
            <a:off x="381000" y="152400"/>
            <a:ext cx="5207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a:lstStyle>
          <a:p>
            <a:pPr>
              <a:defRPr/>
            </a:pPr>
            <a:r>
              <a:rPr lang="en-US" sz="3600" dirty="0" smtClean="0">
                <a:ea typeface="+mj-ea"/>
                <a:cs typeface="+mj-cs"/>
              </a:rPr>
              <a:t>Fluorescence Yields</a:t>
            </a:r>
          </a:p>
        </p:txBody>
      </p:sp>
    </p:spTree>
    <p:extLst>
      <p:ext uri="{BB962C8B-B14F-4D97-AF65-F5344CB8AC3E}">
        <p14:creationId xmlns:p14="http://schemas.microsoft.com/office/powerpoint/2010/main" val="22838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3517</Words>
  <Application>Microsoft Office PowerPoint</Application>
  <PresentationFormat>On-screen Show (4:3)</PresentationFormat>
  <Paragraphs>330</Paragraphs>
  <Slides>33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Crystal resolution/bgd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Trace Strategies: Curved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Donovan</dc:creator>
  <cp:lastModifiedBy>John Donovan</cp:lastModifiedBy>
  <cp:revision>146</cp:revision>
  <dcterms:created xsi:type="dcterms:W3CDTF">2006-03-20T19:23:20Z</dcterms:created>
  <dcterms:modified xsi:type="dcterms:W3CDTF">2022-03-28T17:10:36Z</dcterms:modified>
</cp:coreProperties>
</file>